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6" r:id="rId28"/>
    <p:sldId id="287" r:id="rId29"/>
    <p:sldId id="288" r:id="rId30"/>
    <p:sldId id="289" r:id="rId31"/>
  </p:sldIdLst>
  <p:sldSz cx="24387175" cy="13716000"/>
  <p:notesSz cx="13716000" cy="24387175"/>
  <p:embeddedFontLst>
    <p:embeddedFont>
      <p:font typeface="NotoSansSC-Bold" panose="02010600030101010101" charset="-122"/>
      <p:regular r:id="rId33"/>
    </p:embeddedFont>
    <p:embeddedFont>
      <p:font typeface="SourceHanSansCN-Medium" panose="020B0600000000000000" charset="-122"/>
      <p:regular r:id="rId34"/>
    </p:embeddedFont>
    <p:embeddedFont>
      <p:font typeface="SourceHanSansCN-Normal" panose="020B0400000000000000" charset="-122"/>
      <p:regular r:id="rId35"/>
    </p:embeddedFont>
    <p:embeddedFont>
      <p:font typeface="SourceHanSansCN-Regular" panose="020B0500000000000000" charset="-122"/>
      <p:regular r:id="rId36"/>
    </p:embeddedFont>
    <p:embeddedFont>
      <p:font typeface="Rubik-Medium" panose="02010600030101010101" charset="-79"/>
      <p:regular r:id="rId37"/>
    </p:embeddedFont>
    <p:embeddedFont>
      <p:font typeface="Rubik-MediumItalic" panose="02010600030101010101" charset="-79"/>
      <p:regular r:id="rId3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2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212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4.png"/><Relationship Id="rId10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4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4.png"/><Relationship Id="rId10" Type="http://schemas.openxmlformats.org/officeDocument/2006/relationships/image" Target="../media/image64.png"/><Relationship Id="rId4" Type="http://schemas.openxmlformats.org/officeDocument/2006/relationships/image" Target="../media/image3.png"/><Relationship Id="rId9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4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3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3858453" y="4567270"/>
            <a:ext cx="10908792" cy="4187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6500"/>
              </a:lnSpc>
              <a:buNone/>
            </a:pPr>
            <a:r>
              <a:rPr lang="en-US" sz="11500" dirty="0">
                <a:solidFill>
                  <a:srgbClr val="778BF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词向量与句向量</a:t>
            </a:r>
            <a:endParaRPr lang="en-US" sz="11500" dirty="0"/>
          </a:p>
        </p:txBody>
      </p:sp>
      <p:sp>
        <p:nvSpPr>
          <p:cNvPr id="3" name="Text 1"/>
          <p:cNvSpPr/>
          <p:nvPr/>
        </p:nvSpPr>
        <p:spPr>
          <a:xfrm rot="21600000">
            <a:off x="3858453" y="4765600"/>
            <a:ext cx="7909560" cy="10058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920"/>
              </a:lnSpc>
              <a:buNone/>
            </a:pPr>
            <a:r>
              <a:rPr lang="en-US" sz="66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NLP的现代钥匙</a:t>
            </a:r>
            <a:endParaRPr lang="en-US" sz="6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965960" y="1243584"/>
            <a:ext cx="9720072" cy="10789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61872" y="1591056"/>
            <a:ext cx="384048" cy="3840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2642616" y="1389888"/>
            <a:ext cx="6263640" cy="8869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5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模型架构对比</a:t>
            </a:r>
            <a:endParaRPr lang="en-US" sz="5800" dirty="0"/>
          </a:p>
        </p:txBody>
      </p:sp>
      <p:sp>
        <p:nvSpPr>
          <p:cNvPr id="6" name="Text 1"/>
          <p:cNvSpPr/>
          <p:nvPr/>
        </p:nvSpPr>
        <p:spPr>
          <a:xfrm rot="21600000">
            <a:off x="1316736" y="7991856"/>
            <a:ext cx="6391656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CBOW通过上下文预测中心词，适合处理高频词汇，而Skip-gram通过中心词预测上下文，在低频词表现更优。</a:t>
            </a:r>
            <a:endParaRPr lang="en-US" sz="2600" dirty="0"/>
          </a:p>
        </p:txBody>
      </p:sp>
      <p:sp>
        <p:nvSpPr>
          <p:cNvPr id="7" name="Text 2"/>
          <p:cNvSpPr/>
          <p:nvPr/>
        </p:nvSpPr>
        <p:spPr>
          <a:xfrm rot="21600000">
            <a:off x="1316736" y="711403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设计理念</a:t>
            </a:r>
            <a:endParaRPr lang="en-US" sz="3900" dirty="0"/>
          </a:p>
        </p:txBody>
      </p:sp>
      <p:sp>
        <p:nvSpPr>
          <p:cNvPr id="8" name="Text 3"/>
          <p:cNvSpPr/>
          <p:nvPr/>
        </p:nvSpPr>
        <p:spPr>
          <a:xfrm rot="21600000">
            <a:off x="1307592" y="4791456"/>
            <a:ext cx="6099048" cy="18288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2000" dirty="0">
                <a:solidFill>
                  <a:srgbClr val="778BF3"/>
                </a:solidFill>
                <a:latin typeface="Rubik-MediumItalic" pitchFamily="34" charset="0"/>
                <a:ea typeface="Rubik-MediumItalic" pitchFamily="34" charset="-122"/>
                <a:cs typeface="Rubik-MediumItalic" pitchFamily="34" charset="-120"/>
              </a:rPr>
              <a:t>01</a:t>
            </a:r>
            <a:endParaRPr lang="en-US" sz="12000" dirty="0"/>
          </a:p>
        </p:txBody>
      </p:sp>
      <p:sp>
        <p:nvSpPr>
          <p:cNvPr id="9" name="Text 4"/>
          <p:cNvSpPr/>
          <p:nvPr/>
        </p:nvSpPr>
        <p:spPr>
          <a:xfrm rot="21600000">
            <a:off x="8988552" y="7991856"/>
            <a:ext cx="637336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CBOW训练速度比Skip-gram快约2-3倍，但在小数据集上Skip-gram能学习到更丰富的语义表示。</a:t>
            </a:r>
            <a:endParaRPr lang="en-US" sz="2600" dirty="0"/>
          </a:p>
        </p:txBody>
      </p:sp>
      <p:sp>
        <p:nvSpPr>
          <p:cNvPr id="10" name="Text 5"/>
          <p:cNvSpPr/>
          <p:nvPr/>
        </p:nvSpPr>
        <p:spPr>
          <a:xfrm rot="21600000">
            <a:off x="9006840" y="711403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效率差异</a:t>
            </a:r>
            <a:endParaRPr lang="en-US" sz="3900" dirty="0"/>
          </a:p>
        </p:txBody>
      </p:sp>
      <p:sp>
        <p:nvSpPr>
          <p:cNvPr id="11" name="Text 6"/>
          <p:cNvSpPr/>
          <p:nvPr/>
        </p:nvSpPr>
        <p:spPr>
          <a:xfrm rot="21600000">
            <a:off x="9006840" y="4791456"/>
            <a:ext cx="6099048" cy="18288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2000" dirty="0">
                <a:solidFill>
                  <a:srgbClr val="778BF3"/>
                </a:solidFill>
                <a:latin typeface="Rubik-MediumItalic" pitchFamily="34" charset="0"/>
                <a:ea typeface="Rubik-MediumItalic" pitchFamily="34" charset="-122"/>
                <a:cs typeface="Rubik-MediumItalic" pitchFamily="34" charset="-120"/>
              </a:rPr>
              <a:t>02</a:t>
            </a:r>
            <a:endParaRPr lang="en-US" sz="12000" dirty="0"/>
          </a:p>
        </p:txBody>
      </p:sp>
      <p:sp>
        <p:nvSpPr>
          <p:cNvPr id="12" name="Text 7"/>
          <p:cNvSpPr/>
          <p:nvPr/>
        </p:nvSpPr>
        <p:spPr>
          <a:xfrm rot="21600000">
            <a:off x="16687800" y="7991856"/>
            <a:ext cx="6391656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推荐在通用NLP任务中使用CBOW，处理专业术语或罕见词时优先选择Skip-gram架构。</a:t>
            </a:r>
            <a:endParaRPr lang="en-US" sz="2600" dirty="0"/>
          </a:p>
        </p:txBody>
      </p:sp>
      <p:sp>
        <p:nvSpPr>
          <p:cNvPr id="13" name="Text 8"/>
          <p:cNvSpPr/>
          <p:nvPr/>
        </p:nvSpPr>
        <p:spPr>
          <a:xfrm rot="21600000">
            <a:off x="16696944" y="711403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应用选择</a:t>
            </a:r>
            <a:endParaRPr lang="en-US" sz="3900" dirty="0"/>
          </a:p>
        </p:txBody>
      </p:sp>
      <p:sp>
        <p:nvSpPr>
          <p:cNvPr id="14" name="Text 9"/>
          <p:cNvSpPr/>
          <p:nvPr/>
        </p:nvSpPr>
        <p:spPr>
          <a:xfrm rot="21600000">
            <a:off x="16696944" y="4791456"/>
            <a:ext cx="6099048" cy="18288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2000" dirty="0">
                <a:solidFill>
                  <a:srgbClr val="778BF3"/>
                </a:solidFill>
                <a:latin typeface="Rubik-MediumItalic" pitchFamily="34" charset="0"/>
                <a:ea typeface="Rubik-MediumItalic" pitchFamily="34" charset="-122"/>
                <a:cs typeface="Rubik-MediumItalic" pitchFamily="34" charset="-120"/>
              </a:rPr>
              <a:t>03</a:t>
            </a:r>
            <a:endParaRPr lang="en-US" sz="1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965960" y="1243584"/>
            <a:ext cx="9720072" cy="10789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61872" y="1591056"/>
            <a:ext cx="384048" cy="3840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2642616" y="1389888"/>
            <a:ext cx="6976872" cy="8869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5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CBOW模型详解</a:t>
            </a:r>
            <a:endParaRPr lang="en-US" sz="5800" dirty="0"/>
          </a:p>
        </p:txBody>
      </p:sp>
      <p:sp>
        <p:nvSpPr>
          <p:cNvPr id="6" name="Text 1"/>
          <p:cNvSpPr/>
          <p:nvPr/>
        </p:nvSpPr>
        <p:spPr>
          <a:xfrm rot="21600000">
            <a:off x="1655064" y="4937760"/>
            <a:ext cx="70134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采用三层前馈神经网络，输入层接收多个上下文词的one-hot向量，投影层进行向量平均，输出层使用softmax预测中心词。</a:t>
            </a:r>
            <a:endParaRPr lang="en-US" sz="2600" dirty="0"/>
          </a:p>
        </p:txBody>
      </p:sp>
      <p:sp>
        <p:nvSpPr>
          <p:cNvPr id="7" name="Text 2"/>
          <p:cNvSpPr/>
          <p:nvPr/>
        </p:nvSpPr>
        <p:spPr>
          <a:xfrm rot="21600000">
            <a:off x="5431536" y="407822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网络结构</a:t>
            </a:r>
            <a:endParaRPr lang="en-US" sz="3900" dirty="0"/>
          </a:p>
        </p:txBody>
      </p:sp>
      <p:sp>
        <p:nvSpPr>
          <p:cNvPr id="8" name="Text 3"/>
          <p:cNvSpPr/>
          <p:nvPr/>
        </p:nvSpPr>
        <p:spPr>
          <a:xfrm rot="21600000">
            <a:off x="15718536" y="9601200"/>
            <a:ext cx="701344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建议初始学习率设为0.025，采用线性衰减策略，配合层次softmax加速训练过程。</a:t>
            </a:r>
            <a:endParaRPr lang="en-US" sz="2600" dirty="0"/>
          </a:p>
        </p:txBody>
      </p:sp>
      <p:sp>
        <p:nvSpPr>
          <p:cNvPr id="9" name="Text 4"/>
          <p:cNvSpPr/>
          <p:nvPr/>
        </p:nvSpPr>
        <p:spPr>
          <a:xfrm rot="21600000">
            <a:off x="15718536" y="878738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实践技巧</a:t>
            </a:r>
            <a:endParaRPr lang="en-US" sz="3900" dirty="0"/>
          </a:p>
        </p:txBody>
      </p:sp>
      <p:sp>
        <p:nvSpPr>
          <p:cNvPr id="10" name="Text 5"/>
          <p:cNvSpPr/>
          <p:nvPr/>
        </p:nvSpPr>
        <p:spPr>
          <a:xfrm rot="21600000">
            <a:off x="1655064" y="9601200"/>
            <a:ext cx="701344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典型窗囗大小为5-10个词，过大窗囗会模糊局部语义，过小窗囗则限制上下文信息获取。</a:t>
            </a:r>
            <a:endParaRPr lang="en-US" sz="2600" dirty="0"/>
          </a:p>
        </p:txBody>
      </p:sp>
      <p:sp>
        <p:nvSpPr>
          <p:cNvPr id="11" name="Text 6"/>
          <p:cNvSpPr/>
          <p:nvPr/>
        </p:nvSpPr>
        <p:spPr>
          <a:xfrm rot="21600000">
            <a:off x="5431536" y="878738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窗囗设置</a:t>
            </a:r>
            <a:endParaRPr lang="en-US" sz="3900" dirty="0"/>
          </a:p>
        </p:txBody>
      </p:sp>
      <p:sp>
        <p:nvSpPr>
          <p:cNvPr id="12" name="Text 7"/>
          <p:cNvSpPr/>
          <p:nvPr/>
        </p:nvSpPr>
        <p:spPr>
          <a:xfrm rot="21600000">
            <a:off x="15718536" y="4937760"/>
            <a:ext cx="701344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通过最大化对数似然函数优化词向量，使用反向传播更新权重矩阵，最终得到词嵌入查找表。</a:t>
            </a:r>
            <a:endParaRPr lang="en-US" sz="2600" dirty="0"/>
          </a:p>
        </p:txBody>
      </p:sp>
      <p:sp>
        <p:nvSpPr>
          <p:cNvPr id="13" name="Text 8"/>
          <p:cNvSpPr/>
          <p:nvPr/>
        </p:nvSpPr>
        <p:spPr>
          <a:xfrm rot="21600000">
            <a:off x="15718536" y="407822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数学原理</a:t>
            </a:r>
            <a:endParaRPr lang="en-US" sz="39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9610344" y="5257800"/>
            <a:ext cx="5157216" cy="51572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965960" y="1243584"/>
            <a:ext cx="9720072" cy="10789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61872" y="1591056"/>
            <a:ext cx="384048" cy="3840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2642616" y="1389888"/>
            <a:ext cx="8430768" cy="8869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5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Skip-gram模型详解</a:t>
            </a:r>
            <a:endParaRPr lang="en-US" sz="5800" dirty="0"/>
          </a:p>
        </p:txBody>
      </p:sp>
      <p:sp>
        <p:nvSpPr>
          <p:cNvPr id="7" name="Text 1"/>
          <p:cNvSpPr/>
          <p:nvPr/>
        </p:nvSpPr>
        <p:spPr>
          <a:xfrm rot="21600000">
            <a:off x="12193587" y="8028431"/>
            <a:ext cx="8631936" cy="12618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采用负采样技术将复杂度从O（V）降至O（logV），典型负样本数为5-20个，可根据词频动态调整。</a:t>
            </a:r>
            <a:endParaRPr lang="en-US" sz="2800" dirty="0"/>
          </a:p>
        </p:txBody>
      </p:sp>
      <p:sp>
        <p:nvSpPr>
          <p:cNvPr id="8" name="Text 2"/>
          <p:cNvSpPr/>
          <p:nvPr/>
        </p:nvSpPr>
        <p:spPr>
          <a:xfrm rot="21600000">
            <a:off x="12193587" y="7059167"/>
            <a:ext cx="3465576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采样优化</a:t>
            </a:r>
            <a:endParaRPr lang="en-US" sz="420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571795" y="7205471"/>
            <a:ext cx="320040" cy="32004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 rot="21600000">
            <a:off x="2944368" y="4379976"/>
            <a:ext cx="8631936" cy="12618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与CBOW相反，输入单个中心词的one-hot向量，输出层同时预测多个上下文词的位置分布。</a:t>
            </a:r>
            <a:endParaRPr lang="en-US" sz="2800" dirty="0"/>
          </a:p>
        </p:txBody>
      </p:sp>
      <p:sp>
        <p:nvSpPr>
          <p:cNvPr id="11" name="Text 4"/>
          <p:cNvSpPr/>
          <p:nvPr/>
        </p:nvSpPr>
        <p:spPr>
          <a:xfrm rot="21600000">
            <a:off x="2944368" y="3410712"/>
            <a:ext cx="3465576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反向预测</a:t>
            </a:r>
            <a:endParaRPr lang="en-US" sz="42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322576" y="3557016"/>
            <a:ext cx="32004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965960" y="1243584"/>
            <a:ext cx="9720072" cy="10789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61872" y="1591056"/>
            <a:ext cx="384048" cy="3840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2642616" y="1389888"/>
            <a:ext cx="4791456" cy="8869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5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优化技巧</a:t>
            </a:r>
            <a:endParaRPr lang="en-US" sz="5800" dirty="0"/>
          </a:p>
        </p:txBody>
      </p:sp>
      <p:sp>
        <p:nvSpPr>
          <p:cNvPr id="6" name="Text 1"/>
          <p:cNvSpPr/>
          <p:nvPr/>
        </p:nvSpPr>
        <p:spPr>
          <a:xfrm rot="21600000">
            <a:off x="3895344" y="11009376"/>
            <a:ext cx="4864608" cy="5212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4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Word2Vec优化体系</a:t>
            </a:r>
            <a:endParaRPr lang="en-US" sz="3400" dirty="0"/>
          </a:p>
        </p:txBody>
      </p:sp>
      <p:sp>
        <p:nvSpPr>
          <p:cNvPr id="7" name="Text 2"/>
          <p:cNvSpPr/>
          <p:nvPr/>
        </p:nvSpPr>
        <p:spPr>
          <a:xfrm rot="21600000">
            <a:off x="1764792" y="4709160"/>
            <a:ext cx="1984248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880"/>
              </a:lnSpc>
              <a:buNone/>
            </a:pPr>
            <a:r>
              <a:rPr lang="en-US" sz="2400" dirty="0">
                <a:solidFill>
                  <a:srgbClr val="778BF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效率优化</a:t>
            </a:r>
            <a:endParaRPr lang="en-US" sz="24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419856" y="4078224"/>
            <a:ext cx="5815584" cy="6300216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828800" y="5120640"/>
            <a:ext cx="2212848" cy="54864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208008" y="7406640"/>
            <a:ext cx="2212848" cy="54864"/>
          </a:xfrm>
          <a:prstGeom prst="rect">
            <a:avLst/>
          </a:prstGeom>
        </p:spPr>
      </p:pic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828800" y="9656064"/>
            <a:ext cx="2212848" cy="54864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 rot="21600000">
            <a:off x="1764792" y="9217152"/>
            <a:ext cx="1984248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880"/>
              </a:lnSpc>
              <a:buNone/>
            </a:pPr>
            <a:r>
              <a:rPr lang="en-US" sz="2400" dirty="0">
                <a:solidFill>
                  <a:srgbClr val="778BF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分布优化</a:t>
            </a:r>
            <a:endParaRPr lang="en-US" sz="2400" dirty="0"/>
          </a:p>
        </p:txBody>
      </p:sp>
      <p:sp>
        <p:nvSpPr>
          <p:cNvPr id="13" name="Text 4"/>
          <p:cNvSpPr/>
          <p:nvPr/>
        </p:nvSpPr>
        <p:spPr>
          <a:xfrm rot="21600000">
            <a:off x="9363456" y="6967728"/>
            <a:ext cx="1984248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2400" dirty="0">
                <a:solidFill>
                  <a:srgbClr val="778BF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质量提升</a:t>
            </a:r>
            <a:endParaRPr lang="en-US" sz="2400" dirty="0"/>
          </a:p>
        </p:txBody>
      </p:sp>
      <p:sp>
        <p:nvSpPr>
          <p:cNvPr id="14" name="Text 5"/>
          <p:cNvSpPr/>
          <p:nvPr/>
        </p:nvSpPr>
        <p:spPr>
          <a:xfrm rot="21600000">
            <a:off x="13487400" y="7708392"/>
            <a:ext cx="943660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随机采样噪声词进行二元分类，大幅降低计算量，特别适合超大规模语料训练。</a:t>
            </a:r>
            <a:endParaRPr lang="en-US" sz="2600" dirty="0"/>
          </a:p>
        </p:txBody>
      </p:sp>
      <p:sp>
        <p:nvSpPr>
          <p:cNvPr id="15" name="Text 6"/>
          <p:cNvSpPr/>
          <p:nvPr/>
        </p:nvSpPr>
        <p:spPr>
          <a:xfrm rot="21600000">
            <a:off x="13487400" y="6821424"/>
            <a:ext cx="2734056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负采样</a:t>
            </a:r>
            <a:endParaRPr lang="en-US" sz="3900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2573000" y="6803136"/>
            <a:ext cx="576072" cy="576072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 rot="21600000">
            <a:off x="13478256" y="10634472"/>
            <a:ext cx="943660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动态丢弃高频词如“的“、“是“，平衡词频分布，提升低频词的表征质量。</a:t>
            </a:r>
            <a:endParaRPr lang="en-US" sz="2600" dirty="0"/>
          </a:p>
        </p:txBody>
      </p:sp>
      <p:sp>
        <p:nvSpPr>
          <p:cNvPr id="18" name="Text 8"/>
          <p:cNvSpPr/>
          <p:nvPr/>
        </p:nvSpPr>
        <p:spPr>
          <a:xfrm rot="21600000">
            <a:off x="13478256" y="9793224"/>
            <a:ext cx="2734056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子采样</a:t>
            </a:r>
            <a:endParaRPr lang="en-US" sz="3900" dirty="0"/>
          </a:p>
        </p:txBody>
      </p:sp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2664440" y="9884664"/>
            <a:ext cx="365760" cy="466344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 rot="21600000">
            <a:off x="13487400" y="4727448"/>
            <a:ext cx="943660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构建哈夫曼树替代扁平softmax，使高频词具有更短的预测路径，整体加速2-5倍。</a:t>
            </a:r>
            <a:endParaRPr lang="en-US" sz="2600" dirty="0"/>
          </a:p>
        </p:txBody>
      </p:sp>
      <p:sp>
        <p:nvSpPr>
          <p:cNvPr id="21" name="Text 10"/>
          <p:cNvSpPr/>
          <p:nvPr/>
        </p:nvSpPr>
        <p:spPr>
          <a:xfrm rot="21600000">
            <a:off x="13487400" y="3858768"/>
            <a:ext cx="4169664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层次softmax</a:t>
            </a:r>
            <a:endParaRPr lang="en-US" sz="3900" dirty="0"/>
          </a:p>
        </p:txBody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2664440" y="3941064"/>
            <a:ext cx="393192" cy="4937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2194560" y="2002536"/>
            <a:ext cx="11064240" cy="5029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9767"/>
              </a:lnSpc>
              <a:buNone/>
            </a:pPr>
            <a:r>
              <a:rPr lang="en-US" sz="11300" dirty="0">
                <a:solidFill>
                  <a:srgbClr val="272727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其他词向量模型</a:t>
            </a:r>
            <a:endParaRPr lang="en-US" sz="11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194560" y="10122408"/>
            <a:ext cx="4937760" cy="12344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 rot="21600000">
            <a:off x="1792224" y="10213848"/>
            <a:ext cx="5870448" cy="1133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8900"/>
              </a:lnSpc>
              <a:buNone/>
            </a:pPr>
            <a:r>
              <a:rPr lang="en-US" sz="74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PART 04</a:t>
            </a:r>
            <a:endParaRPr lang="en-US" sz="7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965960" y="1243584"/>
            <a:ext cx="9720072" cy="10789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61872" y="1591056"/>
            <a:ext cx="384048" cy="3840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2642616" y="1389888"/>
            <a:ext cx="6803136" cy="8869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5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GloVe模型原理</a:t>
            </a:r>
            <a:endParaRPr lang="en-US" sz="5800" dirty="0"/>
          </a:p>
        </p:txBody>
      </p:sp>
      <p:sp>
        <p:nvSpPr>
          <p:cNvPr id="6" name="Text 1"/>
          <p:cNvSpPr/>
          <p:nvPr/>
        </p:nvSpPr>
        <p:spPr>
          <a:xfrm rot="21600000">
            <a:off x="19037808" y="9134856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应用部署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 rot="21600000">
            <a:off x="18406872" y="9738360"/>
            <a:ext cx="3090672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下游任务使用</a:t>
            </a:r>
            <a:endParaRPr lang="en-US" sz="1800" dirty="0"/>
          </a:p>
        </p:txBody>
      </p:sp>
      <p:sp>
        <p:nvSpPr>
          <p:cNvPr id="8" name="Text 3"/>
          <p:cNvSpPr/>
          <p:nvPr/>
        </p:nvSpPr>
        <p:spPr>
          <a:xfrm rot="21600000">
            <a:off x="10588752" y="11283696"/>
            <a:ext cx="3291840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GloVe训练流程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 rot="21600000">
            <a:off x="13853160" y="9134856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向量生成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 rot="21600000">
            <a:off x="13222224" y="9738360"/>
            <a:ext cx="3090672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得到词嵌入表示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 rot="21600000">
            <a:off x="8659368" y="9144000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矩阵优化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 rot="21600000">
            <a:off x="8028432" y="9747504"/>
            <a:ext cx="3090672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加权最小二乘训练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 rot="21600000">
            <a:off x="3483864" y="9144000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语料统计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 rot="21600000">
            <a:off x="2834640" y="9747504"/>
            <a:ext cx="3136392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构建词共现矩阵</a:t>
            </a:r>
            <a:endParaRPr lang="en-US" sz="18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837944" y="6885432"/>
            <a:ext cx="20628864" cy="950976"/>
          </a:xfrm>
          <a:prstGeom prst="rect">
            <a:avLst/>
          </a:prstGeom>
        </p:spPr>
      </p:pic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837944" y="7516368"/>
            <a:ext cx="5120640" cy="1042416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013448" y="7507224"/>
            <a:ext cx="5120640" cy="1042416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207240" y="7507224"/>
            <a:ext cx="5120640" cy="1042416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 rot="21600000">
            <a:off x="3465576" y="7882128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数据准备</a:t>
            </a:r>
            <a:endParaRPr lang="en-US" sz="2200" dirty="0"/>
          </a:p>
        </p:txBody>
      </p:sp>
      <p:sp>
        <p:nvSpPr>
          <p:cNvPr id="20" name="Text 11"/>
          <p:cNvSpPr/>
          <p:nvPr/>
        </p:nvSpPr>
        <p:spPr>
          <a:xfrm rot="21600000">
            <a:off x="8650224" y="7863840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模型训练</a:t>
            </a:r>
            <a:endParaRPr lang="en-US" sz="2200" dirty="0"/>
          </a:p>
        </p:txBody>
      </p:sp>
      <p:sp>
        <p:nvSpPr>
          <p:cNvPr id="21" name="Text 12"/>
          <p:cNvSpPr/>
          <p:nvPr/>
        </p:nvSpPr>
        <p:spPr>
          <a:xfrm rot="21600000">
            <a:off x="13834872" y="7863840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结果输出</a:t>
            </a:r>
            <a:endParaRPr lang="en-US" sz="2200" dirty="0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7382744" y="7507224"/>
            <a:ext cx="5129784" cy="1042416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 rot="21600000">
            <a:off x="19037808" y="7863840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实际应用</a:t>
            </a:r>
            <a:endParaRPr lang="en-US" sz="2200" dirty="0"/>
          </a:p>
        </p:txBody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429768" y="9198864"/>
            <a:ext cx="2843784" cy="100584"/>
          </a:xfrm>
          <a:prstGeom prst="rect">
            <a:avLst/>
          </a:prstGeom>
        </p:spPr>
      </p:pic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5605272" y="9198864"/>
            <a:ext cx="2843784" cy="100584"/>
          </a:xfrm>
          <a:prstGeom prst="rect">
            <a:avLst/>
          </a:prstGeom>
        </p:spPr>
      </p:pic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0799064" y="9198864"/>
            <a:ext cx="2843784" cy="100584"/>
          </a:xfrm>
          <a:prstGeom prst="rect">
            <a:avLst/>
          </a:prstGeom>
        </p:spPr>
      </p:pic>
      <p:pic>
        <p:nvPicPr>
          <p:cNvPr id="27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5974568" y="9198864"/>
            <a:ext cx="2843784" cy="100584"/>
          </a:xfrm>
          <a:prstGeom prst="rect">
            <a:avLst/>
          </a:prstGeom>
        </p:spPr>
      </p:pic>
      <p:sp>
        <p:nvSpPr>
          <p:cNvPr id="28" name="Text 14"/>
          <p:cNvSpPr/>
          <p:nvPr/>
        </p:nvSpPr>
        <p:spPr>
          <a:xfrm rot="21600000">
            <a:off x="1234440" y="4306824"/>
            <a:ext cx="6702552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融合全局词共现统计与局部上下文预测优势，通过矩阵分解获取词向量，在语义类比任务上比Word2Vec提升5-8%准确率。</a:t>
            </a:r>
            <a:endParaRPr lang="en-US" sz="2600" dirty="0"/>
          </a:p>
        </p:txBody>
      </p:sp>
      <p:sp>
        <p:nvSpPr>
          <p:cNvPr id="29" name="Text 15"/>
          <p:cNvSpPr/>
          <p:nvPr/>
        </p:nvSpPr>
        <p:spPr>
          <a:xfrm rot="21600000">
            <a:off x="1234440" y="343814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设计理念</a:t>
            </a:r>
            <a:endParaRPr lang="en-US" sz="3900" dirty="0"/>
          </a:p>
        </p:txBody>
      </p:sp>
      <p:sp>
        <p:nvSpPr>
          <p:cNvPr id="30" name="Text 16"/>
          <p:cNvSpPr/>
          <p:nvPr/>
        </p:nvSpPr>
        <p:spPr>
          <a:xfrm rot="21600000">
            <a:off x="16459200" y="4251960"/>
            <a:ext cx="669340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引入共现概率比值的对数作为优化目标，使向量运算能直接反映词语间的语义关系。</a:t>
            </a:r>
            <a:endParaRPr lang="en-US" sz="2600" dirty="0"/>
          </a:p>
        </p:txBody>
      </p:sp>
      <p:sp>
        <p:nvSpPr>
          <p:cNvPr id="31" name="Text 17"/>
          <p:cNvSpPr/>
          <p:nvPr/>
        </p:nvSpPr>
        <p:spPr>
          <a:xfrm rot="21600000">
            <a:off x="16459200" y="343814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数学创新</a:t>
            </a:r>
            <a:endParaRPr lang="en-US" sz="3900" dirty="0"/>
          </a:p>
        </p:txBody>
      </p:sp>
      <p:sp>
        <p:nvSpPr>
          <p:cNvPr id="32" name="Text 18"/>
          <p:cNvSpPr/>
          <p:nvPr/>
        </p:nvSpPr>
        <p:spPr>
          <a:xfrm rot="21600000">
            <a:off x="8851392" y="4306824"/>
            <a:ext cx="669340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构建词-词共现矩阵，采用加权最小二乘优化目标函数，典型维度为300维，训练速度比Word2Vec快1.5-2倍。</a:t>
            </a:r>
            <a:endParaRPr lang="en-US" sz="2600" dirty="0"/>
          </a:p>
        </p:txBody>
      </p:sp>
      <p:sp>
        <p:nvSpPr>
          <p:cNvPr id="33" name="Text 19"/>
          <p:cNvSpPr/>
          <p:nvPr/>
        </p:nvSpPr>
        <p:spPr>
          <a:xfrm rot="21600000">
            <a:off x="8851392" y="343814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训练过程</a:t>
            </a:r>
            <a:endParaRPr lang="en-US" sz="3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965960" y="1243584"/>
            <a:ext cx="9720072" cy="10789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61872" y="1591056"/>
            <a:ext cx="384048" cy="3840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2642616" y="1389888"/>
            <a:ext cx="6263640" cy="8869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5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主流模型对比</a:t>
            </a:r>
            <a:endParaRPr lang="en-US" sz="5800" dirty="0"/>
          </a:p>
        </p:txBody>
      </p:sp>
      <p:sp>
        <p:nvSpPr>
          <p:cNvPr id="6" name="Text 1"/>
          <p:cNvSpPr/>
          <p:nvPr/>
        </p:nvSpPr>
        <p:spPr>
          <a:xfrm rot="21600000">
            <a:off x="14036040" y="5266944"/>
            <a:ext cx="8238744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FastText通过子词组合解决OOV问题，在专业术语处理上准确率比Word2Vec高15-20%。</a:t>
            </a:r>
            <a:endParaRPr lang="en-US" sz="2600" dirty="0"/>
          </a:p>
        </p:txBody>
      </p:sp>
      <p:sp>
        <p:nvSpPr>
          <p:cNvPr id="7" name="Text 2"/>
          <p:cNvSpPr/>
          <p:nvPr/>
        </p:nvSpPr>
        <p:spPr>
          <a:xfrm rot="21600000">
            <a:off x="14036040" y="4407408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低频词处理</a:t>
            </a:r>
            <a:endParaRPr lang="en-US" sz="39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130784" y="4535424"/>
            <a:ext cx="292608" cy="292608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93976" y="4535424"/>
            <a:ext cx="292608" cy="292608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 rot="21600000">
            <a:off x="3035808" y="5266944"/>
            <a:ext cx="82296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FastText训练速度最快，适合亿级语料；GloVe内存消耗最大，但训练轮次少；Word2Vec平衡性最佳。</a:t>
            </a:r>
            <a:endParaRPr lang="en-US" sz="2600" dirty="0"/>
          </a:p>
        </p:txBody>
      </p:sp>
      <p:sp>
        <p:nvSpPr>
          <p:cNvPr id="11" name="Text 4"/>
          <p:cNvSpPr/>
          <p:nvPr/>
        </p:nvSpPr>
        <p:spPr>
          <a:xfrm rot="21600000">
            <a:off x="3035808" y="440740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训练效率</a:t>
            </a:r>
            <a:endParaRPr lang="en-US" sz="39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93976" y="8650224"/>
            <a:ext cx="292608" cy="292608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 rot="21600000">
            <a:off x="3008376" y="9336024"/>
            <a:ext cx="82296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GloVe在词类比任务表现最优，Word2Vec更适合短文本相似度计算，FastText在形态丰富语言中优势明显。</a:t>
            </a:r>
            <a:endParaRPr lang="en-US" sz="2600" dirty="0"/>
          </a:p>
        </p:txBody>
      </p:sp>
      <p:sp>
        <p:nvSpPr>
          <p:cNvPr id="14" name="Text 6"/>
          <p:cNvSpPr/>
          <p:nvPr/>
        </p:nvSpPr>
        <p:spPr>
          <a:xfrm rot="21600000">
            <a:off x="3008376" y="852220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语义捕捉</a:t>
            </a:r>
            <a:endParaRPr lang="en-US" sz="3900" dirty="0"/>
          </a:p>
        </p:txBody>
      </p:sp>
      <p:sp>
        <p:nvSpPr>
          <p:cNvPr id="15" name="Text 7"/>
          <p:cNvSpPr/>
          <p:nvPr/>
        </p:nvSpPr>
        <p:spPr>
          <a:xfrm rot="21600000">
            <a:off x="14036040" y="9336024"/>
            <a:ext cx="8238744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推荐GloVe用于语义分析，Word2Vec用于通用场景，FastText用于多语言或专业领域应用。</a:t>
            </a:r>
            <a:endParaRPr lang="en-US" sz="2600" dirty="0"/>
          </a:p>
        </p:txBody>
      </p:sp>
      <p:sp>
        <p:nvSpPr>
          <p:cNvPr id="16" name="Text 8"/>
          <p:cNvSpPr/>
          <p:nvPr/>
        </p:nvSpPr>
        <p:spPr>
          <a:xfrm rot="21600000">
            <a:off x="14036040" y="852220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实践建议</a:t>
            </a:r>
            <a:endParaRPr lang="en-US" sz="39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130784" y="8650224"/>
            <a:ext cx="292608" cy="29260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2194560" y="2002536"/>
            <a:ext cx="15659888" cy="5029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9767"/>
              </a:lnSpc>
              <a:buNone/>
            </a:pPr>
            <a:r>
              <a:rPr lang="en-US" sz="11300" dirty="0">
                <a:solidFill>
                  <a:srgbClr val="272727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词向量评估与可视化</a:t>
            </a:r>
            <a:endParaRPr lang="en-US" sz="11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194560" y="10122408"/>
            <a:ext cx="4937760" cy="12344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 rot="21600000">
            <a:off x="1792224" y="10213848"/>
            <a:ext cx="5870448" cy="1133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8900"/>
              </a:lnSpc>
              <a:buNone/>
            </a:pPr>
            <a:r>
              <a:rPr lang="en-US" sz="74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PART 05</a:t>
            </a:r>
            <a:endParaRPr lang="en-US" sz="7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965960" y="1243584"/>
            <a:ext cx="9720072" cy="10789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61872" y="1591056"/>
            <a:ext cx="384048" cy="3840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2642616" y="1389888"/>
            <a:ext cx="4791456" cy="8869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5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评估方法</a:t>
            </a:r>
            <a:endParaRPr lang="en-US" sz="5800" dirty="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322808" y="10652760"/>
            <a:ext cx="8513064" cy="10058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551176" y="10652760"/>
            <a:ext cx="8513064" cy="100584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0881360" y="8202168"/>
            <a:ext cx="2615184" cy="100584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027664" y="9217152"/>
            <a:ext cx="2359152" cy="2377440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667744" y="9957816"/>
            <a:ext cx="1051560" cy="886968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 rot="21600000">
            <a:off x="9884664" y="10140696"/>
            <a:ext cx="1444752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778BF3"/>
                </a:solidFill>
                <a:latin typeface="Rubik-MediumItalic" pitchFamily="34" charset="0"/>
                <a:ea typeface="Rubik-MediumItalic" pitchFamily="34" charset="-122"/>
                <a:cs typeface="Rubik-MediumItalic" pitchFamily="34" charset="-120"/>
              </a:rPr>
              <a:t>02</a:t>
            </a:r>
            <a:endParaRPr lang="en-US" sz="3000" dirty="0"/>
          </a:p>
        </p:txBody>
      </p:sp>
      <p:sp>
        <p:nvSpPr>
          <p:cNvPr id="12" name="Text 2"/>
          <p:cNvSpPr/>
          <p:nvPr/>
        </p:nvSpPr>
        <p:spPr>
          <a:xfrm rot="21600000">
            <a:off x="13057632" y="10140696"/>
            <a:ext cx="1444752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778BF3"/>
                </a:solidFill>
                <a:latin typeface="Rubik-MediumItalic" pitchFamily="34" charset="0"/>
                <a:ea typeface="Rubik-MediumItalic" pitchFamily="34" charset="-122"/>
                <a:cs typeface="Rubik-MediumItalic" pitchFamily="34" charset="-120"/>
              </a:rPr>
              <a:t>03</a:t>
            </a:r>
            <a:endParaRPr lang="en-US" sz="3000" dirty="0"/>
          </a:p>
        </p:txBody>
      </p:sp>
      <p:sp>
        <p:nvSpPr>
          <p:cNvPr id="13" name="Text 3"/>
          <p:cNvSpPr/>
          <p:nvPr/>
        </p:nvSpPr>
        <p:spPr>
          <a:xfrm rot="21600000">
            <a:off x="11109960" y="7223760"/>
            <a:ext cx="138074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778BF3"/>
                </a:solidFill>
                <a:latin typeface="Rubik-MediumItalic" pitchFamily="34" charset="0"/>
                <a:ea typeface="Rubik-MediumItalic" pitchFamily="34" charset="-122"/>
                <a:cs typeface="Rubik-MediumItalic" pitchFamily="34" charset="-120"/>
              </a:rPr>
              <a:t>01</a:t>
            </a:r>
            <a:endParaRPr lang="en-US" sz="3000" dirty="0"/>
          </a:p>
        </p:txBody>
      </p:sp>
      <p:sp>
        <p:nvSpPr>
          <p:cNvPr id="14" name="Text 4"/>
          <p:cNvSpPr/>
          <p:nvPr/>
        </p:nvSpPr>
        <p:spPr>
          <a:xfrm rot="21600000">
            <a:off x="3127248" y="8074152"/>
            <a:ext cx="60990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将词向量作为特征输入下游任务（如命名实体识别），F1值提升10-15个百分点证明词向量有效性。</a:t>
            </a:r>
            <a:endParaRPr lang="en-US" sz="2600" dirty="0"/>
          </a:p>
        </p:txBody>
      </p:sp>
      <p:sp>
        <p:nvSpPr>
          <p:cNvPr id="15" name="Text 5"/>
          <p:cNvSpPr/>
          <p:nvPr/>
        </p:nvSpPr>
        <p:spPr>
          <a:xfrm rot="21600000">
            <a:off x="3127248" y="7251192"/>
            <a:ext cx="29718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外在评估</a:t>
            </a:r>
            <a:endParaRPr lang="en-US" sz="3600" dirty="0"/>
          </a:p>
        </p:txBody>
      </p:sp>
      <p:sp>
        <p:nvSpPr>
          <p:cNvPr id="16" name="Text 6"/>
          <p:cNvSpPr/>
          <p:nvPr/>
        </p:nvSpPr>
        <p:spPr>
          <a:xfrm rot="21600000">
            <a:off x="9144000" y="4636008"/>
            <a:ext cx="6099048" cy="21945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16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通过词类比（如“国王-男人+女人≈王后“）和相似度计算（WordSim-353数据集）直接检验词向量质量，准确率可达75-85%。</a:t>
            </a:r>
            <a:endParaRPr lang="en-US" sz="2600" dirty="0"/>
          </a:p>
        </p:txBody>
      </p:sp>
      <p:sp>
        <p:nvSpPr>
          <p:cNvPr id="17" name="Text 7"/>
          <p:cNvSpPr/>
          <p:nvPr/>
        </p:nvSpPr>
        <p:spPr>
          <a:xfrm rot="21600000">
            <a:off x="10707624" y="3803904"/>
            <a:ext cx="29718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内在评估</a:t>
            </a:r>
            <a:endParaRPr lang="en-US" sz="3600" dirty="0"/>
          </a:p>
        </p:txBody>
      </p:sp>
      <p:sp>
        <p:nvSpPr>
          <p:cNvPr id="18" name="Text 8"/>
          <p:cNvSpPr/>
          <p:nvPr/>
        </p:nvSpPr>
        <p:spPr>
          <a:xfrm rot="21600000">
            <a:off x="15160752" y="8074152"/>
            <a:ext cx="6099048" cy="165506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16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使用Spearman相关系数衡量人工标注与模型计算的相似度排序一致性，优秀模型可达0.7-0.8。</a:t>
            </a:r>
            <a:endParaRPr lang="en-US" sz="2600" dirty="0"/>
          </a:p>
        </p:txBody>
      </p:sp>
      <p:sp>
        <p:nvSpPr>
          <p:cNvPr id="19" name="Text 9"/>
          <p:cNvSpPr/>
          <p:nvPr/>
        </p:nvSpPr>
        <p:spPr>
          <a:xfrm rot="21600000">
            <a:off x="15160752" y="7251192"/>
            <a:ext cx="29718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评估指标</a:t>
            </a:r>
            <a:endParaRPr lang="en-US" sz="3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965960" y="1243584"/>
            <a:ext cx="9720072" cy="10789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61872" y="1591056"/>
            <a:ext cx="384048" cy="3840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2642616" y="1389888"/>
            <a:ext cx="6007608" cy="8869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5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t-SNE可视化</a:t>
            </a:r>
            <a:endParaRPr lang="en-US" sz="5800" dirty="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606272" y="4251960"/>
            <a:ext cx="4105656" cy="627278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587984" y="4087368"/>
            <a:ext cx="4105656" cy="1737360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7821656" y="4306824"/>
            <a:ext cx="4105656" cy="6208776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7821656" y="4087368"/>
            <a:ext cx="4105656" cy="1737360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 rot="21600000">
            <a:off x="14849856" y="4599432"/>
            <a:ext cx="1572768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PCA</a:t>
            </a:r>
            <a:endParaRPr lang="en-US" sz="2800" dirty="0"/>
          </a:p>
        </p:txBody>
      </p:sp>
      <p:sp>
        <p:nvSpPr>
          <p:cNvPr id="11" name="Text 2"/>
          <p:cNvSpPr/>
          <p:nvPr/>
        </p:nvSpPr>
        <p:spPr>
          <a:xfrm rot="21600000">
            <a:off x="18946368" y="4599432"/>
            <a:ext cx="1828800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t-SNE</a:t>
            </a:r>
            <a:endParaRPr lang="en-US" sz="2800" dirty="0"/>
          </a:p>
        </p:txBody>
      </p:sp>
      <p:sp>
        <p:nvSpPr>
          <p:cNvPr id="12" name="Text 3"/>
          <p:cNvSpPr/>
          <p:nvPr/>
        </p:nvSpPr>
        <p:spPr>
          <a:xfrm rot="21600000">
            <a:off x="14822424" y="6876288"/>
            <a:ext cx="2313432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778BF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线性降维</a:t>
            </a:r>
            <a:endParaRPr lang="en-US" sz="2800" dirty="0"/>
          </a:p>
        </p:txBody>
      </p:sp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4182344" y="6867144"/>
            <a:ext cx="384048" cy="384048"/>
          </a:xfrm>
          <a:prstGeom prst="rect">
            <a:avLst/>
          </a:prstGeom>
        </p:spPr>
      </p:pic>
      <p:sp>
        <p:nvSpPr>
          <p:cNvPr id="14" name="Text 4"/>
          <p:cNvSpPr/>
          <p:nvPr/>
        </p:nvSpPr>
        <p:spPr>
          <a:xfrm rot="21600000">
            <a:off x="14822424" y="7854696"/>
            <a:ext cx="2313432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778BF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全局结构</a:t>
            </a:r>
            <a:endParaRPr lang="en-US" sz="2800" dirty="0"/>
          </a:p>
        </p:txBody>
      </p:sp>
      <p:pic>
        <p:nvPicPr>
          <p:cNvPr id="15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4228064" y="7891272"/>
            <a:ext cx="320040" cy="356616"/>
          </a:xfrm>
          <a:prstGeom prst="rect">
            <a:avLst/>
          </a:prstGeom>
        </p:spPr>
      </p:pic>
      <p:sp>
        <p:nvSpPr>
          <p:cNvPr id="16" name="Text 5"/>
          <p:cNvSpPr/>
          <p:nvPr/>
        </p:nvSpPr>
        <p:spPr>
          <a:xfrm rot="21600000">
            <a:off x="14822424" y="8833104"/>
            <a:ext cx="2313432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778BF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计算快速</a:t>
            </a:r>
            <a:endParaRPr lang="en-US" sz="2800" dirty="0"/>
          </a:p>
        </p:txBody>
      </p:sp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4237208" y="8878824"/>
            <a:ext cx="283464" cy="356616"/>
          </a:xfrm>
          <a:prstGeom prst="rect">
            <a:avLst/>
          </a:prstGeom>
        </p:spPr>
      </p:pic>
      <p:pic>
        <p:nvPicPr>
          <p:cNvPr id="18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8525744" y="6867144"/>
            <a:ext cx="402336" cy="402336"/>
          </a:xfrm>
          <a:prstGeom prst="rect">
            <a:avLst/>
          </a:prstGeom>
        </p:spPr>
      </p:pic>
      <p:sp>
        <p:nvSpPr>
          <p:cNvPr id="19" name="Text 6"/>
          <p:cNvSpPr/>
          <p:nvPr/>
        </p:nvSpPr>
        <p:spPr>
          <a:xfrm rot="21600000">
            <a:off x="19174968" y="6876288"/>
            <a:ext cx="2670048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778BF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非线性降维</a:t>
            </a:r>
            <a:endParaRPr lang="en-US" sz="2800" dirty="0"/>
          </a:p>
        </p:txBody>
      </p:sp>
      <p:sp>
        <p:nvSpPr>
          <p:cNvPr id="20" name="Text 7"/>
          <p:cNvSpPr/>
          <p:nvPr/>
        </p:nvSpPr>
        <p:spPr>
          <a:xfrm rot="21600000">
            <a:off x="19174968" y="7854696"/>
            <a:ext cx="2313432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778BF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局部结构</a:t>
            </a:r>
            <a:endParaRPr lang="en-US" sz="2800" dirty="0"/>
          </a:p>
        </p:txBody>
      </p:sp>
      <p:pic>
        <p:nvPicPr>
          <p:cNvPr id="21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8553176" y="7872984"/>
            <a:ext cx="356616" cy="356616"/>
          </a:xfrm>
          <a:prstGeom prst="rect">
            <a:avLst/>
          </a:prstGeom>
        </p:spPr>
      </p:pic>
      <p:sp>
        <p:nvSpPr>
          <p:cNvPr id="22" name="Text 8"/>
          <p:cNvSpPr/>
          <p:nvPr/>
        </p:nvSpPr>
        <p:spPr>
          <a:xfrm rot="21600000">
            <a:off x="19174968" y="8833104"/>
            <a:ext cx="2313432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778BF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聚类清晰</a:t>
            </a:r>
            <a:endParaRPr lang="en-US" sz="2800" dirty="0"/>
          </a:p>
        </p:txBody>
      </p:sp>
      <p:sp>
        <p:nvSpPr>
          <p:cNvPr id="23" name="Text 9"/>
          <p:cNvSpPr/>
          <p:nvPr/>
        </p:nvSpPr>
        <p:spPr>
          <a:xfrm rot="21600000">
            <a:off x="16139160" y="11000232"/>
            <a:ext cx="3236976" cy="5212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4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可视化对比</a:t>
            </a:r>
            <a:endParaRPr lang="en-US" sz="3400" dirty="0"/>
          </a:p>
        </p:txBody>
      </p:sp>
      <p:pic>
        <p:nvPicPr>
          <p:cNvPr id="2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8544032" y="8842248"/>
            <a:ext cx="384048" cy="402336"/>
          </a:xfrm>
          <a:prstGeom prst="rect">
            <a:avLst/>
          </a:prstGeom>
        </p:spPr>
      </p:pic>
      <p:sp>
        <p:nvSpPr>
          <p:cNvPr id="25" name="Text 10"/>
          <p:cNvSpPr/>
          <p:nvPr/>
        </p:nvSpPr>
        <p:spPr>
          <a:xfrm rot="21600000">
            <a:off x="2313432" y="5349240"/>
            <a:ext cx="8631936" cy="188366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通过概率分布保留高维空间中的局部结构，将300维词向量投影到2D平面，迭代优化500-1000次达到稳定状态。</a:t>
            </a:r>
            <a:endParaRPr lang="en-US" sz="2800" dirty="0"/>
          </a:p>
        </p:txBody>
      </p:sp>
      <p:sp>
        <p:nvSpPr>
          <p:cNvPr id="26" name="Text 11"/>
          <p:cNvSpPr/>
          <p:nvPr/>
        </p:nvSpPr>
        <p:spPr>
          <a:xfrm rot="21600000">
            <a:off x="2313432" y="4379976"/>
            <a:ext cx="3465576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降维原理</a:t>
            </a:r>
            <a:endParaRPr lang="en-US" sz="4200" dirty="0"/>
          </a:p>
        </p:txBody>
      </p:sp>
      <p:sp>
        <p:nvSpPr>
          <p:cNvPr id="27" name="Text 12"/>
          <p:cNvSpPr/>
          <p:nvPr/>
        </p:nvSpPr>
        <p:spPr>
          <a:xfrm rot="21600000">
            <a:off x="2313432" y="9381744"/>
            <a:ext cx="8631936" cy="12618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调整困惑度（perplexity）参数（通常30-50）控制聚类密度，配合颜色标注可清晰展示语义/语法聚类效果。</a:t>
            </a:r>
            <a:endParaRPr lang="en-US" sz="2800" dirty="0"/>
          </a:p>
        </p:txBody>
      </p:sp>
      <p:sp>
        <p:nvSpPr>
          <p:cNvPr id="28" name="Text 13"/>
          <p:cNvSpPr/>
          <p:nvPr/>
        </p:nvSpPr>
        <p:spPr>
          <a:xfrm rot="21600000">
            <a:off x="2313432" y="8421624"/>
            <a:ext cx="3465576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分析技巧</a:t>
            </a:r>
            <a:endParaRPr lang="en-US" sz="4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 rot="21600000">
            <a:off x="8017081" y="1673351"/>
            <a:ext cx="10616184" cy="19659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5480"/>
              </a:lnSpc>
              <a:buNone/>
            </a:pPr>
            <a:r>
              <a:rPr lang="en-US" sz="12900" dirty="0">
                <a:solidFill>
                  <a:srgbClr val="778BF3"/>
                </a:solidFill>
                <a:latin typeface="Rubik-Medium" pitchFamily="34" charset="0"/>
                <a:ea typeface="Rubik-Medium" pitchFamily="34" charset="-122"/>
                <a:cs typeface="Rubik-Medium" pitchFamily="34" charset="-120"/>
              </a:rPr>
              <a:t>Contents</a:t>
            </a:r>
            <a:endParaRPr lang="en-US" sz="12900" dirty="0"/>
          </a:p>
        </p:txBody>
      </p:sp>
      <p:sp>
        <p:nvSpPr>
          <p:cNvPr id="5" name="Text 1"/>
          <p:cNvSpPr/>
          <p:nvPr/>
        </p:nvSpPr>
        <p:spPr>
          <a:xfrm rot="21600000">
            <a:off x="6014545" y="4343399"/>
            <a:ext cx="5788152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引言与学习目标</a:t>
            </a:r>
            <a:endParaRPr lang="en-US" sz="4800" dirty="0"/>
          </a:p>
        </p:txBody>
      </p:sp>
      <p:sp>
        <p:nvSpPr>
          <p:cNvPr id="6" name="Text 2"/>
          <p:cNvSpPr/>
          <p:nvPr/>
        </p:nvSpPr>
        <p:spPr>
          <a:xfrm rot="21600000">
            <a:off x="4834969" y="4343399"/>
            <a:ext cx="2295144" cy="758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778BF3"/>
                </a:solidFill>
                <a:latin typeface="Rubik-MediumItalic" pitchFamily="34" charset="0"/>
                <a:ea typeface="Rubik-MediumItalic" pitchFamily="34" charset="-122"/>
                <a:cs typeface="Rubik-MediumItalic" pitchFamily="34" charset="-120"/>
              </a:rPr>
              <a:t>01</a:t>
            </a:r>
            <a:endParaRPr lang="en-US" sz="5000" dirty="0"/>
          </a:p>
        </p:txBody>
      </p:sp>
      <p:sp>
        <p:nvSpPr>
          <p:cNvPr id="7" name="Text 3"/>
          <p:cNvSpPr/>
          <p:nvPr/>
        </p:nvSpPr>
        <p:spPr>
          <a:xfrm rot="21600000">
            <a:off x="6014545" y="5751575"/>
            <a:ext cx="4572000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词向量基础</a:t>
            </a:r>
            <a:endParaRPr lang="en-US" sz="4800" dirty="0"/>
          </a:p>
        </p:txBody>
      </p:sp>
      <p:sp>
        <p:nvSpPr>
          <p:cNvPr id="8" name="Text 4"/>
          <p:cNvSpPr/>
          <p:nvPr/>
        </p:nvSpPr>
        <p:spPr>
          <a:xfrm rot="21600000">
            <a:off x="4834969" y="5769863"/>
            <a:ext cx="2404872" cy="758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778BF3"/>
                </a:solidFill>
                <a:latin typeface="Rubik-MediumItalic" pitchFamily="34" charset="0"/>
                <a:ea typeface="Rubik-MediumItalic" pitchFamily="34" charset="-122"/>
                <a:cs typeface="Rubik-MediumItalic" pitchFamily="34" charset="-120"/>
              </a:rPr>
              <a:t>02</a:t>
            </a:r>
            <a:endParaRPr lang="en-US" sz="5000" dirty="0"/>
          </a:p>
        </p:txBody>
      </p:sp>
      <p:sp>
        <p:nvSpPr>
          <p:cNvPr id="9" name="Text 5"/>
          <p:cNvSpPr/>
          <p:nvPr/>
        </p:nvSpPr>
        <p:spPr>
          <a:xfrm rot="21600000">
            <a:off x="6014545" y="7214615"/>
            <a:ext cx="6867144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Word2Vec深度解析</a:t>
            </a:r>
            <a:endParaRPr lang="en-US" sz="4800" dirty="0"/>
          </a:p>
        </p:txBody>
      </p:sp>
      <p:sp>
        <p:nvSpPr>
          <p:cNvPr id="10" name="Text 6"/>
          <p:cNvSpPr/>
          <p:nvPr/>
        </p:nvSpPr>
        <p:spPr>
          <a:xfrm rot="21600000">
            <a:off x="4834969" y="7205471"/>
            <a:ext cx="2414016" cy="758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778BF3"/>
                </a:solidFill>
                <a:latin typeface="Rubik-MediumItalic" pitchFamily="34" charset="0"/>
                <a:ea typeface="Rubik-MediumItalic" pitchFamily="34" charset="-122"/>
                <a:cs typeface="Rubik-MediumItalic" pitchFamily="34" charset="-120"/>
              </a:rPr>
              <a:t>03</a:t>
            </a:r>
            <a:endParaRPr lang="en-US" sz="5000" dirty="0"/>
          </a:p>
        </p:txBody>
      </p:sp>
      <p:sp>
        <p:nvSpPr>
          <p:cNvPr id="11" name="Text 7"/>
          <p:cNvSpPr/>
          <p:nvPr/>
        </p:nvSpPr>
        <p:spPr>
          <a:xfrm rot="21600000">
            <a:off x="6014545" y="8641079"/>
            <a:ext cx="5788152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其他词向量模型</a:t>
            </a:r>
            <a:endParaRPr lang="en-US" sz="4800" dirty="0"/>
          </a:p>
        </p:txBody>
      </p:sp>
      <p:sp>
        <p:nvSpPr>
          <p:cNvPr id="12" name="Text 8"/>
          <p:cNvSpPr/>
          <p:nvPr/>
        </p:nvSpPr>
        <p:spPr>
          <a:xfrm rot="21600000">
            <a:off x="4816681" y="8641079"/>
            <a:ext cx="2423160" cy="758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778BF3"/>
                </a:solidFill>
                <a:latin typeface="Rubik-MediumItalic" pitchFamily="34" charset="0"/>
                <a:ea typeface="Rubik-MediumItalic" pitchFamily="34" charset="-122"/>
                <a:cs typeface="Rubik-MediumItalic" pitchFamily="34" charset="-120"/>
              </a:rPr>
              <a:t>04</a:t>
            </a:r>
            <a:endParaRPr lang="en-US" sz="5000" dirty="0"/>
          </a:p>
        </p:txBody>
      </p:sp>
      <p:sp>
        <p:nvSpPr>
          <p:cNvPr id="13" name="Text 9"/>
          <p:cNvSpPr/>
          <p:nvPr/>
        </p:nvSpPr>
        <p:spPr>
          <a:xfrm rot="21600000">
            <a:off x="6014545" y="10067543"/>
            <a:ext cx="7013448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词向量评估与可视化</a:t>
            </a:r>
            <a:endParaRPr lang="en-US" sz="4800" dirty="0"/>
          </a:p>
        </p:txBody>
      </p:sp>
      <p:sp>
        <p:nvSpPr>
          <p:cNvPr id="14" name="Text 10"/>
          <p:cNvSpPr/>
          <p:nvPr/>
        </p:nvSpPr>
        <p:spPr>
          <a:xfrm rot="21600000">
            <a:off x="4816681" y="10076687"/>
            <a:ext cx="2404872" cy="758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778BF3"/>
                </a:solidFill>
                <a:latin typeface="Rubik-MediumItalic" pitchFamily="34" charset="0"/>
                <a:ea typeface="Rubik-MediumItalic" pitchFamily="34" charset="-122"/>
                <a:cs typeface="Rubik-MediumItalic" pitchFamily="34" charset="-120"/>
              </a:rPr>
              <a:t>05</a:t>
            </a:r>
            <a:endParaRPr lang="en-US" sz="5000" dirty="0"/>
          </a:p>
        </p:txBody>
      </p:sp>
      <p:sp>
        <p:nvSpPr>
          <p:cNvPr id="15" name="Text 11"/>
          <p:cNvSpPr/>
          <p:nvPr/>
        </p:nvSpPr>
        <p:spPr>
          <a:xfrm rot="21600000">
            <a:off x="13402897" y="4379975"/>
            <a:ext cx="5788152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句向量生成方法</a:t>
            </a:r>
            <a:endParaRPr lang="en-US" sz="4800" dirty="0"/>
          </a:p>
        </p:txBody>
      </p:sp>
      <p:sp>
        <p:nvSpPr>
          <p:cNvPr id="16" name="Text 12"/>
          <p:cNvSpPr/>
          <p:nvPr/>
        </p:nvSpPr>
        <p:spPr>
          <a:xfrm rot="21600000">
            <a:off x="12195889" y="4343399"/>
            <a:ext cx="2414016" cy="758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778BF3"/>
                </a:solidFill>
                <a:latin typeface="Rubik-MediumItalic" pitchFamily="34" charset="0"/>
                <a:ea typeface="Rubik-MediumItalic" pitchFamily="34" charset="-122"/>
                <a:cs typeface="Rubik-MediumItalic" pitchFamily="34" charset="-120"/>
              </a:rPr>
              <a:t>06</a:t>
            </a:r>
            <a:endParaRPr lang="en-US" sz="5000" dirty="0"/>
          </a:p>
        </p:txBody>
      </p:sp>
      <p:sp>
        <p:nvSpPr>
          <p:cNvPr id="17" name="Text 13"/>
          <p:cNvSpPr/>
          <p:nvPr/>
        </p:nvSpPr>
        <p:spPr>
          <a:xfrm rot="21600000">
            <a:off x="13402897" y="5806439"/>
            <a:ext cx="5788152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文本相似度计算</a:t>
            </a:r>
            <a:endParaRPr lang="en-US" sz="4800" dirty="0"/>
          </a:p>
        </p:txBody>
      </p:sp>
      <p:sp>
        <p:nvSpPr>
          <p:cNvPr id="18" name="Text 14"/>
          <p:cNvSpPr/>
          <p:nvPr/>
        </p:nvSpPr>
        <p:spPr>
          <a:xfrm rot="21600000">
            <a:off x="12195889" y="5769863"/>
            <a:ext cx="2350008" cy="758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778BF3"/>
                </a:solidFill>
                <a:latin typeface="Rubik-MediumItalic" pitchFamily="34" charset="0"/>
                <a:ea typeface="Rubik-MediumItalic" pitchFamily="34" charset="-122"/>
                <a:cs typeface="Rubik-MediumItalic" pitchFamily="34" charset="-120"/>
              </a:rPr>
              <a:t>07</a:t>
            </a:r>
            <a:endParaRPr lang="en-US" sz="5000" dirty="0"/>
          </a:p>
        </p:txBody>
      </p:sp>
      <p:sp>
        <p:nvSpPr>
          <p:cNvPr id="21" name="Text 17"/>
          <p:cNvSpPr/>
          <p:nvPr/>
        </p:nvSpPr>
        <p:spPr>
          <a:xfrm rot="21600000">
            <a:off x="13400595" y="7229116"/>
            <a:ext cx="5788152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高级应用与展望</a:t>
            </a:r>
            <a:endParaRPr lang="en-US" sz="4800" dirty="0"/>
          </a:p>
        </p:txBody>
      </p:sp>
      <p:sp>
        <p:nvSpPr>
          <p:cNvPr id="22" name="Text 18"/>
          <p:cNvSpPr/>
          <p:nvPr/>
        </p:nvSpPr>
        <p:spPr>
          <a:xfrm rot="21600000">
            <a:off x="12193587" y="7192540"/>
            <a:ext cx="2404872" cy="758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5000" dirty="0">
                <a:solidFill>
                  <a:srgbClr val="778BF3"/>
                </a:solidFill>
                <a:latin typeface="Rubik-MediumItalic" pitchFamily="34" charset="0"/>
                <a:ea typeface="Rubik-MediumItalic" pitchFamily="34" charset="-122"/>
                <a:cs typeface="Rubik-MediumItalic" pitchFamily="34" charset="-120"/>
              </a:rPr>
              <a:t>08</a:t>
            </a:r>
            <a:endParaRPr lang="en-US" sz="5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2194560" y="2002536"/>
            <a:ext cx="11064240" cy="5029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9767"/>
              </a:lnSpc>
              <a:buNone/>
            </a:pPr>
            <a:r>
              <a:rPr lang="en-US" sz="11300" dirty="0">
                <a:solidFill>
                  <a:srgbClr val="272727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句向量生成方法</a:t>
            </a:r>
            <a:endParaRPr lang="en-US" sz="11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194560" y="10122408"/>
            <a:ext cx="4937760" cy="12344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 rot="21600000">
            <a:off x="1792224" y="10213848"/>
            <a:ext cx="5870448" cy="1133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8900"/>
              </a:lnSpc>
              <a:buNone/>
            </a:pPr>
            <a:r>
              <a:rPr lang="en-US" sz="74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PART 06</a:t>
            </a:r>
            <a:endParaRPr lang="en-US" sz="7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965960" y="1243584"/>
            <a:ext cx="9720072" cy="10789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61872" y="1591056"/>
            <a:ext cx="384048" cy="3840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2642616" y="1389888"/>
            <a:ext cx="5522976" cy="8869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5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句向量概述</a:t>
            </a:r>
            <a:endParaRPr lang="en-US" sz="5800" dirty="0"/>
          </a:p>
        </p:txBody>
      </p:sp>
      <p:sp>
        <p:nvSpPr>
          <p:cNvPr id="6" name="Text 1"/>
          <p:cNvSpPr/>
          <p:nvPr/>
        </p:nvSpPr>
        <p:spPr>
          <a:xfrm rot="21600000">
            <a:off x="4663440" y="11128248"/>
            <a:ext cx="4105656" cy="5212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4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句向量技术体系</a:t>
            </a:r>
            <a:endParaRPr lang="en-US" sz="34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493008" y="4398264"/>
            <a:ext cx="6391656" cy="5541264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035808" y="4791456"/>
            <a:ext cx="1773936" cy="1773936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044952" y="7836408"/>
            <a:ext cx="1773936" cy="1773936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421624" y="4791456"/>
            <a:ext cx="1773936" cy="1773936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430768" y="7836408"/>
            <a:ext cx="1773936" cy="1773936"/>
          </a:xfrm>
          <a:prstGeom prst="rect">
            <a:avLst/>
          </a:prstGeom>
        </p:spPr>
      </p:pic>
      <p:pic>
        <p:nvPicPr>
          <p:cNvPr id="12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458968" y="5843016"/>
            <a:ext cx="2459736" cy="2459736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 rot="21600000">
            <a:off x="8385048" y="5541264"/>
            <a:ext cx="1901952" cy="3017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词向量组合</a:t>
            </a:r>
            <a:endParaRPr lang="en-US" sz="2000" dirty="0"/>
          </a:p>
        </p:txBody>
      </p:sp>
      <p:sp>
        <p:nvSpPr>
          <p:cNvPr id="14" name="Text 3"/>
          <p:cNvSpPr/>
          <p:nvPr/>
        </p:nvSpPr>
        <p:spPr>
          <a:xfrm rot="21600000">
            <a:off x="8366760" y="8577072"/>
            <a:ext cx="1929384" cy="3017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RNN/LSTM</a:t>
            </a:r>
            <a:endParaRPr lang="en-US" sz="2000" dirty="0"/>
          </a:p>
        </p:txBody>
      </p:sp>
      <p:sp>
        <p:nvSpPr>
          <p:cNvPr id="15" name="Text 4"/>
          <p:cNvSpPr/>
          <p:nvPr/>
        </p:nvSpPr>
        <p:spPr>
          <a:xfrm rot="21600000">
            <a:off x="3090672" y="8577072"/>
            <a:ext cx="1691640" cy="3017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CNN编码</a:t>
            </a:r>
            <a:endParaRPr lang="en-US" sz="2000" dirty="0"/>
          </a:p>
        </p:txBody>
      </p:sp>
      <p:sp>
        <p:nvSpPr>
          <p:cNvPr id="16" name="Text 5"/>
          <p:cNvSpPr/>
          <p:nvPr/>
        </p:nvSpPr>
        <p:spPr>
          <a:xfrm rot="21600000">
            <a:off x="2862072" y="5541264"/>
            <a:ext cx="2130552" cy="3017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Transformer</a:t>
            </a:r>
            <a:endParaRPr lang="en-US" sz="2000" dirty="0"/>
          </a:p>
        </p:txBody>
      </p:sp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000000">
            <a:off x="4809744" y="7909560"/>
            <a:ext cx="329184" cy="256032"/>
          </a:xfrm>
          <a:prstGeom prst="rect">
            <a:avLst/>
          </a:prstGeom>
        </p:spPr>
      </p:pic>
      <p:pic>
        <p:nvPicPr>
          <p:cNvPr id="18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600000">
            <a:off x="5020056" y="6035040"/>
            <a:ext cx="329184" cy="256032"/>
          </a:xfrm>
          <a:prstGeom prst="rect">
            <a:avLst/>
          </a:prstGeom>
        </p:spPr>
      </p:pic>
      <p:pic>
        <p:nvPicPr>
          <p:cNvPr id="19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800000">
            <a:off x="7973568" y="6135624"/>
            <a:ext cx="329184" cy="256032"/>
          </a:xfrm>
          <a:prstGeom prst="rect">
            <a:avLst/>
          </a:prstGeom>
        </p:spPr>
      </p:pic>
      <p:pic>
        <p:nvPicPr>
          <p:cNvPr id="20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00000">
            <a:off x="8174736" y="7900416"/>
            <a:ext cx="329184" cy="256032"/>
          </a:xfrm>
          <a:prstGeom prst="rect">
            <a:avLst/>
          </a:prstGeom>
        </p:spPr>
      </p:pic>
      <p:sp>
        <p:nvSpPr>
          <p:cNvPr id="21" name="Text 6"/>
          <p:cNvSpPr/>
          <p:nvPr/>
        </p:nvSpPr>
        <p:spPr>
          <a:xfrm rot="21600000">
            <a:off x="5687568" y="6903720"/>
            <a:ext cx="1984248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生成方法</a:t>
            </a:r>
            <a:endParaRPr lang="en-US" sz="2400" dirty="0"/>
          </a:p>
        </p:txBody>
      </p:sp>
      <p:sp>
        <p:nvSpPr>
          <p:cNvPr id="22" name="Text 7"/>
          <p:cNvSpPr/>
          <p:nvPr/>
        </p:nvSpPr>
        <p:spPr>
          <a:xfrm rot="21600000">
            <a:off x="13523976" y="7708392"/>
            <a:ext cx="91440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从早期词向量平均法（准确率约65%），发展到基于LSTM的序列建模（提升至75%），再到Transformer架构（突破85%）。</a:t>
            </a:r>
            <a:endParaRPr lang="en-US" sz="2600" dirty="0"/>
          </a:p>
        </p:txBody>
      </p:sp>
      <p:sp>
        <p:nvSpPr>
          <p:cNvPr id="23" name="Text 8"/>
          <p:cNvSpPr/>
          <p:nvPr/>
        </p:nvSpPr>
        <p:spPr>
          <a:xfrm rot="21600000">
            <a:off x="13523976" y="683971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技术演进</a:t>
            </a:r>
            <a:endParaRPr lang="en-US" sz="3900" dirty="0"/>
          </a:p>
        </p:txBody>
      </p:sp>
      <p:pic>
        <p:nvPicPr>
          <p:cNvPr id="24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2829032" y="6958584"/>
            <a:ext cx="283464" cy="301752"/>
          </a:xfrm>
          <a:prstGeom prst="rect">
            <a:avLst/>
          </a:prstGeom>
        </p:spPr>
      </p:pic>
      <p:sp>
        <p:nvSpPr>
          <p:cNvPr id="25" name="Text 9"/>
          <p:cNvSpPr/>
          <p:nvPr/>
        </p:nvSpPr>
        <p:spPr>
          <a:xfrm rot="21600000">
            <a:off x="13523976" y="4764024"/>
            <a:ext cx="91440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解决词语顺序敏感性问题（如“我爱AI“与“AI爱我“），同时处理句子长度从5词到500词的变化范围。</a:t>
            </a:r>
            <a:endParaRPr lang="en-US" sz="2600" dirty="0"/>
          </a:p>
        </p:txBody>
      </p:sp>
      <p:sp>
        <p:nvSpPr>
          <p:cNvPr id="26" name="Text 10"/>
          <p:cNvSpPr/>
          <p:nvPr/>
        </p:nvSpPr>
        <p:spPr>
          <a:xfrm rot="21600000">
            <a:off x="13523976" y="389534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核心挑战</a:t>
            </a:r>
            <a:endParaRPr lang="en-US" sz="3900" dirty="0"/>
          </a:p>
        </p:txBody>
      </p:sp>
      <p:pic>
        <p:nvPicPr>
          <p:cNvPr id="27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2829032" y="4014216"/>
            <a:ext cx="283464" cy="301752"/>
          </a:xfrm>
          <a:prstGeom prst="rect">
            <a:avLst/>
          </a:prstGeom>
        </p:spPr>
      </p:pic>
      <p:sp>
        <p:nvSpPr>
          <p:cNvPr id="28" name="Text 11"/>
          <p:cNvSpPr/>
          <p:nvPr/>
        </p:nvSpPr>
        <p:spPr>
          <a:xfrm rot="21600000">
            <a:off x="13523976" y="10652760"/>
            <a:ext cx="91440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使用STS-B语义相似度数据集，最佳模型Spearman相关系数可达0.88，远超传统方法的0.6-0.7水平。</a:t>
            </a:r>
            <a:endParaRPr lang="en-US" sz="2600" dirty="0"/>
          </a:p>
        </p:txBody>
      </p:sp>
      <p:sp>
        <p:nvSpPr>
          <p:cNvPr id="29" name="Text 12"/>
          <p:cNvSpPr/>
          <p:nvPr/>
        </p:nvSpPr>
        <p:spPr>
          <a:xfrm rot="21600000">
            <a:off x="13523976" y="979322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评估指标</a:t>
            </a:r>
            <a:endParaRPr lang="en-US" sz="3900" dirty="0"/>
          </a:p>
        </p:txBody>
      </p:sp>
      <p:pic>
        <p:nvPicPr>
          <p:cNvPr id="30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2829032" y="9902952"/>
            <a:ext cx="283464" cy="30175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965960" y="1243584"/>
            <a:ext cx="9720072" cy="10789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61872" y="1591056"/>
            <a:ext cx="384048" cy="3840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2642616" y="1389888"/>
            <a:ext cx="6309360" cy="8869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5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Doc2Vec模型</a:t>
            </a:r>
            <a:endParaRPr lang="en-US" sz="5800" dirty="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348472" y="7507224"/>
            <a:ext cx="7644384" cy="10058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80744" y="5221224"/>
            <a:ext cx="10049256" cy="304495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1430000" y="6665976"/>
            <a:ext cx="822960" cy="100584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 rot="21600000">
            <a:off x="1993392" y="6592824"/>
            <a:ext cx="8860536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采用动态窗口大小（3-10词），配合负采样（5-20个负例），在IMDb影评数据集达到0.82准确率。</a:t>
            </a:r>
            <a:endParaRPr lang="en-US" sz="2600" dirty="0"/>
          </a:p>
        </p:txBody>
      </p:sp>
      <p:sp>
        <p:nvSpPr>
          <p:cNvPr id="10" name="Text 2"/>
          <p:cNvSpPr/>
          <p:nvPr/>
        </p:nvSpPr>
        <p:spPr>
          <a:xfrm rot="21600000">
            <a:off x="7635240" y="577900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训练技巧</a:t>
            </a:r>
            <a:endParaRPr lang="en-US" sz="3900" dirty="0"/>
          </a:p>
        </p:txBody>
      </p:sp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2938760" y="3566160"/>
            <a:ext cx="10058400" cy="3044952"/>
          </a:xfrm>
          <a:prstGeom prst="rect">
            <a:avLst/>
          </a:prstGeom>
        </p:spPr>
      </p:pic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2115800" y="5093208"/>
            <a:ext cx="822960" cy="118872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 rot="21600000">
            <a:off x="13542264" y="4956048"/>
            <a:ext cx="8860536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PV-DM模型在Word2Vec基础上增加段落ID向量，通过拼接或平均方式融合上下文信息。</a:t>
            </a:r>
            <a:endParaRPr lang="en-US" sz="2600" dirty="0"/>
          </a:p>
        </p:txBody>
      </p:sp>
      <p:sp>
        <p:nvSpPr>
          <p:cNvPr id="14" name="Text 4"/>
          <p:cNvSpPr/>
          <p:nvPr/>
        </p:nvSpPr>
        <p:spPr>
          <a:xfrm rot="21600000">
            <a:off x="13542264" y="408736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架构创新</a:t>
            </a:r>
            <a:endParaRPr lang="en-US" sz="3900" dirty="0"/>
          </a:p>
        </p:txBody>
      </p:sp>
      <p:pic>
        <p:nvPicPr>
          <p:cNvPr id="15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2938760" y="7214616"/>
            <a:ext cx="10058400" cy="3044952"/>
          </a:xfrm>
          <a:prstGeom prst="rect">
            <a:avLst/>
          </a:prstGeom>
        </p:spPr>
      </p:pic>
      <p:pic>
        <p:nvPicPr>
          <p:cNvPr id="16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2115800" y="8723376"/>
            <a:ext cx="822960" cy="100584"/>
          </a:xfrm>
          <a:prstGeom prst="rect">
            <a:avLst/>
          </a:prstGeom>
        </p:spPr>
      </p:pic>
      <p:sp>
        <p:nvSpPr>
          <p:cNvPr id="17" name="Text 5"/>
          <p:cNvSpPr/>
          <p:nvPr/>
        </p:nvSpPr>
        <p:spPr>
          <a:xfrm rot="21600000">
            <a:off x="13542264" y="8613648"/>
            <a:ext cx="8860536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推荐向量维度150-300，初始学习率0.025，采用线性衰减，训练轮次15-30次。</a:t>
            </a:r>
            <a:endParaRPr lang="en-US" sz="2600" dirty="0"/>
          </a:p>
        </p:txBody>
      </p:sp>
      <p:sp>
        <p:nvSpPr>
          <p:cNvPr id="18" name="Text 6"/>
          <p:cNvSpPr/>
          <p:nvPr/>
        </p:nvSpPr>
        <p:spPr>
          <a:xfrm rot="21600000">
            <a:off x="13542264" y="774496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参数调优</a:t>
            </a:r>
            <a:endParaRPr lang="en-US" sz="3900" dirty="0"/>
          </a:p>
        </p:txBody>
      </p:sp>
      <p:pic>
        <p:nvPicPr>
          <p:cNvPr id="19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380744" y="8860536"/>
            <a:ext cx="10058400" cy="3044952"/>
          </a:xfrm>
          <a:prstGeom prst="rect">
            <a:avLst/>
          </a:prstGeom>
        </p:spPr>
      </p:pic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1430000" y="10287000"/>
            <a:ext cx="822960" cy="100584"/>
          </a:xfrm>
          <a:prstGeom prst="rect">
            <a:avLst/>
          </a:prstGeom>
        </p:spPr>
      </p:pic>
      <p:sp>
        <p:nvSpPr>
          <p:cNvPr id="21" name="Text 7"/>
          <p:cNvSpPr/>
          <p:nvPr/>
        </p:nvSpPr>
        <p:spPr>
          <a:xfrm rot="21600000">
            <a:off x="1993392" y="10222992"/>
            <a:ext cx="8860536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处理长文档（》1000词）时效果下降明显，建议分段处理再融合。</a:t>
            </a:r>
            <a:endParaRPr lang="en-US" sz="2600" dirty="0"/>
          </a:p>
        </p:txBody>
      </p:sp>
      <p:sp>
        <p:nvSpPr>
          <p:cNvPr id="22" name="Text 8"/>
          <p:cNvSpPr/>
          <p:nvPr/>
        </p:nvSpPr>
        <p:spPr>
          <a:xfrm rot="21600000">
            <a:off x="7635240" y="9409176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应用局限</a:t>
            </a:r>
            <a:endParaRPr lang="en-US" sz="39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965960" y="1243584"/>
            <a:ext cx="9720072" cy="10789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61872" y="1591056"/>
            <a:ext cx="384048" cy="3840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2642616" y="1389888"/>
            <a:ext cx="5907024" cy="8869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5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BERT句向量</a:t>
            </a:r>
            <a:endParaRPr lang="en-US" sz="5800" dirty="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900000">
            <a:off x="9436608" y="4809744"/>
            <a:ext cx="5577840" cy="555955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 rot="21600000">
            <a:off x="1700784" y="6976872"/>
            <a:ext cx="6044184" cy="188366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【CLS】标记向量直接使用（简单但效果一般），或取最后一层所有token向量的平均（更稳定）。</a:t>
            </a:r>
            <a:endParaRPr lang="en-US" sz="2800" dirty="0"/>
          </a:p>
        </p:txBody>
      </p:sp>
      <p:sp>
        <p:nvSpPr>
          <p:cNvPr id="10" name="Text 2"/>
          <p:cNvSpPr/>
          <p:nvPr/>
        </p:nvSpPr>
        <p:spPr>
          <a:xfrm rot="21600000">
            <a:off x="1700784" y="5989320"/>
            <a:ext cx="3465576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提取策略</a:t>
            </a:r>
            <a:endParaRPr lang="en-US" sz="4200" dirty="0"/>
          </a:p>
        </p:txBody>
      </p:sp>
      <p:sp>
        <p:nvSpPr>
          <p:cNvPr id="11" name="Text 3"/>
          <p:cNvSpPr/>
          <p:nvPr/>
        </p:nvSpPr>
        <p:spPr>
          <a:xfrm rot="21600000">
            <a:off x="16660368" y="6986016"/>
            <a:ext cx="6044184" cy="188366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Sentence-BERT采用孪生网络结构，使用三重损失函数，在语义搜索任务中Recall@1提升25%。</a:t>
            </a:r>
            <a:endParaRPr lang="en-US" sz="2800" dirty="0"/>
          </a:p>
        </p:txBody>
      </p:sp>
      <p:sp>
        <p:nvSpPr>
          <p:cNvPr id="12" name="Text 4"/>
          <p:cNvSpPr/>
          <p:nvPr/>
        </p:nvSpPr>
        <p:spPr>
          <a:xfrm rot="21600000">
            <a:off x="16660368" y="6007608"/>
            <a:ext cx="3465576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优化方案</a:t>
            </a:r>
            <a:endParaRPr lang="en-US" sz="4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2194560" y="2002536"/>
            <a:ext cx="11064240" cy="5029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9767"/>
              </a:lnSpc>
              <a:buNone/>
            </a:pPr>
            <a:r>
              <a:rPr lang="en-US" sz="11300" dirty="0">
                <a:solidFill>
                  <a:srgbClr val="272727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文本相似度计算</a:t>
            </a:r>
            <a:endParaRPr lang="en-US" sz="11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194560" y="10122408"/>
            <a:ext cx="4937760" cy="12344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 rot="21600000">
            <a:off x="1792224" y="10213848"/>
            <a:ext cx="5870448" cy="1133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8900"/>
              </a:lnSpc>
              <a:buNone/>
            </a:pPr>
            <a:r>
              <a:rPr lang="en-US" sz="74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PART 07</a:t>
            </a:r>
            <a:endParaRPr lang="en-US" sz="7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965960" y="1243584"/>
            <a:ext cx="9720072" cy="10789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61872" y="1591056"/>
            <a:ext cx="384048" cy="3840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2642616" y="1389888"/>
            <a:ext cx="5522976" cy="8869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5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余弦相似度</a:t>
            </a:r>
            <a:endParaRPr lang="en-US" sz="5800" dirty="0"/>
          </a:p>
        </p:txBody>
      </p:sp>
      <p:sp>
        <p:nvSpPr>
          <p:cNvPr id="6" name="Text 1"/>
          <p:cNvSpPr/>
          <p:nvPr/>
        </p:nvSpPr>
        <p:spPr>
          <a:xfrm rot="21600000">
            <a:off x="1335024" y="8485632"/>
            <a:ext cx="608076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计算两个向量在空间中的夹角余弦值，取值范围【-1，1】，完全相似为1，正交为0，相反为-1。</a:t>
            </a:r>
            <a:endParaRPr lang="en-US" sz="2600" dirty="0"/>
          </a:p>
        </p:txBody>
      </p:sp>
      <p:sp>
        <p:nvSpPr>
          <p:cNvPr id="7" name="Text 2"/>
          <p:cNvSpPr/>
          <p:nvPr/>
        </p:nvSpPr>
        <p:spPr>
          <a:xfrm rot="21600000">
            <a:off x="2752344" y="758952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数学本质</a:t>
            </a:r>
            <a:endParaRPr lang="en-US" sz="3900" dirty="0"/>
          </a:p>
        </p:txBody>
      </p:sp>
      <p:sp>
        <p:nvSpPr>
          <p:cNvPr id="8" name="Text 3"/>
          <p:cNvSpPr/>
          <p:nvPr/>
        </p:nvSpPr>
        <p:spPr>
          <a:xfrm rot="21600000">
            <a:off x="9144000" y="8485632"/>
            <a:ext cx="60990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针对短文本的改进算法（如TF-IDF加权余弦）可将准确率提升8-12%，特别适合社交媒体文本比对。</a:t>
            </a:r>
            <a:endParaRPr lang="en-US" sz="2600" dirty="0"/>
          </a:p>
        </p:txBody>
      </p:sp>
      <p:sp>
        <p:nvSpPr>
          <p:cNvPr id="9" name="Text 4"/>
          <p:cNvSpPr/>
          <p:nvPr/>
        </p:nvSpPr>
        <p:spPr>
          <a:xfrm rot="21600000">
            <a:off x="10579608" y="758952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优化变体</a:t>
            </a:r>
            <a:endParaRPr lang="en-US" sz="3900" dirty="0"/>
          </a:p>
        </p:txBody>
      </p:sp>
      <p:sp>
        <p:nvSpPr>
          <p:cNvPr id="10" name="Text 5"/>
          <p:cNvSpPr/>
          <p:nvPr/>
        </p:nvSpPr>
        <p:spPr>
          <a:xfrm rot="21600000">
            <a:off x="17035272" y="8485632"/>
            <a:ext cx="60990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需先进行向量归一化处理，否则长文档因模长大而失真，建议使用sklearn的cosine_similarity函数自动处理。</a:t>
            </a:r>
            <a:endParaRPr lang="en-US" sz="2600" dirty="0"/>
          </a:p>
        </p:txBody>
      </p:sp>
      <p:sp>
        <p:nvSpPr>
          <p:cNvPr id="11" name="Text 6"/>
          <p:cNvSpPr/>
          <p:nvPr/>
        </p:nvSpPr>
        <p:spPr>
          <a:xfrm rot="21600000">
            <a:off x="18461736" y="758952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实践陷阱</a:t>
            </a:r>
            <a:endParaRPr lang="en-US" sz="3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243584" y="5614416"/>
            <a:ext cx="1691640" cy="164592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433536" y="5614416"/>
            <a:ext cx="1691640" cy="16459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952744" y="5614416"/>
            <a:ext cx="4745736" cy="173736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3706856" y="5623560"/>
            <a:ext cx="4745736" cy="164592"/>
          </a:xfrm>
          <a:prstGeom prst="rect">
            <a:avLst/>
          </a:prstGeom>
        </p:spPr>
      </p:pic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191256" y="4434840"/>
            <a:ext cx="2350008" cy="2350008"/>
          </a:xfrm>
          <a:prstGeom prst="rect">
            <a:avLst/>
          </a:prstGeom>
        </p:spPr>
      </p:pic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3886200" y="5202936"/>
            <a:ext cx="987552" cy="813816"/>
          </a:xfrm>
          <a:prstGeom prst="rect">
            <a:avLst/>
          </a:prstGeom>
        </p:spPr>
      </p:pic>
      <p:pic>
        <p:nvPicPr>
          <p:cNvPr id="18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009376" y="4434840"/>
            <a:ext cx="2350008" cy="2350008"/>
          </a:xfrm>
          <a:prstGeom prst="rect">
            <a:avLst/>
          </a:prstGeom>
        </p:spPr>
      </p:pic>
      <p:pic>
        <p:nvPicPr>
          <p:cNvPr id="19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814048" y="5157216"/>
            <a:ext cx="777240" cy="905256"/>
          </a:xfrm>
          <a:prstGeom prst="rect">
            <a:avLst/>
          </a:prstGeom>
        </p:spPr>
      </p:pic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8900648" y="4471416"/>
            <a:ext cx="2350008" cy="2350008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9632168" y="5294376"/>
            <a:ext cx="914400" cy="8229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965960" y="1243584"/>
            <a:ext cx="9720072" cy="10789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61872" y="1591056"/>
            <a:ext cx="384048" cy="3840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2642616" y="1389888"/>
            <a:ext cx="6263640" cy="8869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5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应用场景举例</a:t>
            </a:r>
            <a:endParaRPr lang="en-US" sz="5800" dirty="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2810744" y="4151376"/>
            <a:ext cx="3044952" cy="3035808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 rot="21600000">
            <a:off x="16166592" y="5257800"/>
            <a:ext cx="701344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结合句向量相似度与段落结构分析，可检测出改写抄袭，F1值达0.89，比传统方法高0.2。</a:t>
            </a:r>
            <a:endParaRPr lang="en-US" sz="2600" dirty="0"/>
          </a:p>
        </p:txBody>
      </p:sp>
      <p:sp>
        <p:nvSpPr>
          <p:cNvPr id="8" name="Text 2"/>
          <p:cNvSpPr/>
          <p:nvPr/>
        </p:nvSpPr>
        <p:spPr>
          <a:xfrm rot="21600000">
            <a:off x="16166592" y="438912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论文查重</a:t>
            </a:r>
            <a:endParaRPr lang="en-US" sz="390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07008" y="4151376"/>
            <a:ext cx="3035808" cy="3035808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 rot="21600000">
            <a:off x="4581144" y="5248656"/>
            <a:ext cx="70134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将用户问题与知识库问句进行相似度排序，Top1匹配准确率达92%，比关键词匹配高35个百分点。</a:t>
            </a:r>
            <a:endParaRPr lang="en-US" sz="2600" dirty="0"/>
          </a:p>
        </p:txBody>
      </p:sp>
      <p:sp>
        <p:nvSpPr>
          <p:cNvPr id="11" name="Text 4"/>
          <p:cNvSpPr/>
          <p:nvPr/>
        </p:nvSpPr>
        <p:spPr>
          <a:xfrm rot="21600000">
            <a:off x="4581144" y="4379976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智能客服</a:t>
            </a:r>
            <a:endParaRPr lang="en-US" sz="39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207008" y="8403336"/>
            <a:ext cx="3035808" cy="304495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 rot="21600000">
            <a:off x="4562856" y="9491472"/>
            <a:ext cx="701344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商品描述向量相似度计算使CTR提升18%，配合用户行为数据可构建混合推荐模型。</a:t>
            </a:r>
            <a:endParaRPr lang="en-US" sz="2600" dirty="0"/>
          </a:p>
        </p:txBody>
      </p:sp>
      <p:sp>
        <p:nvSpPr>
          <p:cNvPr id="14" name="Text 6"/>
          <p:cNvSpPr/>
          <p:nvPr/>
        </p:nvSpPr>
        <p:spPr>
          <a:xfrm rot="21600000">
            <a:off x="4562856" y="866851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推荐系统</a:t>
            </a:r>
            <a:endParaRPr lang="en-US" sz="39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2810744" y="8403336"/>
            <a:ext cx="3035808" cy="3044952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 rot="21600000">
            <a:off x="16166592" y="9500616"/>
            <a:ext cx="701344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判决书相似度分析帮助法官参考类案，将办案效率提高40%，关键条款召回率92%。</a:t>
            </a:r>
            <a:endParaRPr lang="en-US" sz="2600" dirty="0"/>
          </a:p>
        </p:txBody>
      </p:sp>
      <p:sp>
        <p:nvSpPr>
          <p:cNvPr id="17" name="Text 8"/>
          <p:cNvSpPr/>
          <p:nvPr/>
        </p:nvSpPr>
        <p:spPr>
          <a:xfrm rot="21600000">
            <a:off x="16166592" y="868680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法律文书</a:t>
            </a:r>
            <a:endParaRPr lang="en-US" sz="39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2194560" y="2002536"/>
            <a:ext cx="11064240" cy="5029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9767"/>
              </a:lnSpc>
              <a:buNone/>
            </a:pPr>
            <a:r>
              <a:rPr lang="en-US" sz="11300" dirty="0">
                <a:solidFill>
                  <a:srgbClr val="272727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高级应用与展望</a:t>
            </a:r>
            <a:endParaRPr lang="en-US" sz="11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194560" y="10122408"/>
            <a:ext cx="4937760" cy="12344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 rot="21600000">
            <a:off x="1792224" y="10213848"/>
            <a:ext cx="5870448" cy="1133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8900"/>
              </a:lnSpc>
              <a:buNone/>
            </a:pPr>
            <a:r>
              <a:rPr lang="en-US" sz="74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PART 08</a:t>
            </a:r>
            <a:endParaRPr lang="en-US" sz="7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965960" y="1243584"/>
            <a:ext cx="9720072" cy="10789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61872" y="1591056"/>
            <a:ext cx="384048" cy="3840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2642616" y="1389888"/>
            <a:ext cx="7735824" cy="8869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5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预训练词向量应用</a:t>
            </a:r>
            <a:endParaRPr lang="en-US" sz="5800" dirty="0"/>
          </a:p>
        </p:txBody>
      </p:sp>
      <p:sp>
        <p:nvSpPr>
          <p:cNvPr id="6" name="Text 1"/>
          <p:cNvSpPr/>
          <p:nvPr/>
        </p:nvSpPr>
        <p:spPr>
          <a:xfrm rot="21600000">
            <a:off x="1316736" y="7991856"/>
            <a:ext cx="6391656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加载中文维基百科预训练向量，在专业领域语料上微调，可使医疗文本分类F1值提升12-15个百分点。</a:t>
            </a:r>
            <a:endParaRPr lang="en-US" sz="2600" dirty="0"/>
          </a:p>
        </p:txBody>
      </p:sp>
      <p:sp>
        <p:nvSpPr>
          <p:cNvPr id="7" name="Text 2"/>
          <p:cNvSpPr/>
          <p:nvPr/>
        </p:nvSpPr>
        <p:spPr>
          <a:xfrm rot="21600000">
            <a:off x="1316736" y="711403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迁移学习</a:t>
            </a:r>
            <a:endParaRPr lang="en-US" sz="3900" dirty="0"/>
          </a:p>
        </p:txBody>
      </p:sp>
      <p:sp>
        <p:nvSpPr>
          <p:cNvPr id="8" name="Text 3"/>
          <p:cNvSpPr/>
          <p:nvPr/>
        </p:nvSpPr>
        <p:spPr>
          <a:xfrm rot="21600000">
            <a:off x="1307592" y="4791456"/>
            <a:ext cx="6099048" cy="18288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2000" dirty="0">
                <a:solidFill>
                  <a:srgbClr val="778BF3"/>
                </a:solidFill>
                <a:latin typeface="Rubik-MediumItalic" pitchFamily="34" charset="0"/>
                <a:ea typeface="Rubik-MediumItalic" pitchFamily="34" charset="-122"/>
                <a:cs typeface="Rubik-MediumItalic" pitchFamily="34" charset="-120"/>
              </a:rPr>
              <a:t>01</a:t>
            </a:r>
            <a:endParaRPr lang="en-US" sz="12000" dirty="0"/>
          </a:p>
        </p:txBody>
      </p:sp>
      <p:sp>
        <p:nvSpPr>
          <p:cNvPr id="9" name="Text 4"/>
          <p:cNvSpPr/>
          <p:nvPr/>
        </p:nvSpPr>
        <p:spPr>
          <a:xfrm rot="21600000">
            <a:off x="8988552" y="7991856"/>
            <a:ext cx="637336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共享词向量层同时训练命名实体识别和情感分析任务，资源消耗减少40%，效果损失仅2-3%。</a:t>
            </a:r>
            <a:endParaRPr lang="en-US" sz="2600" dirty="0"/>
          </a:p>
        </p:txBody>
      </p:sp>
      <p:sp>
        <p:nvSpPr>
          <p:cNvPr id="10" name="Text 5"/>
          <p:cNvSpPr/>
          <p:nvPr/>
        </p:nvSpPr>
        <p:spPr>
          <a:xfrm rot="21600000">
            <a:off x="9006840" y="7114032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多任务学习</a:t>
            </a:r>
            <a:endParaRPr lang="en-US" sz="3900" dirty="0"/>
          </a:p>
        </p:txBody>
      </p:sp>
      <p:sp>
        <p:nvSpPr>
          <p:cNvPr id="11" name="Text 6"/>
          <p:cNvSpPr/>
          <p:nvPr/>
        </p:nvSpPr>
        <p:spPr>
          <a:xfrm rot="21600000">
            <a:off x="9006840" y="4791456"/>
            <a:ext cx="6099048" cy="18288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2000" dirty="0">
                <a:solidFill>
                  <a:srgbClr val="778BF3"/>
                </a:solidFill>
                <a:latin typeface="Rubik-MediumItalic" pitchFamily="34" charset="0"/>
                <a:ea typeface="Rubik-MediumItalic" pitchFamily="34" charset="-122"/>
                <a:cs typeface="Rubik-MediumItalic" pitchFamily="34" charset="-120"/>
              </a:rPr>
              <a:t>02</a:t>
            </a:r>
            <a:endParaRPr lang="en-US" sz="12000" dirty="0"/>
          </a:p>
        </p:txBody>
      </p:sp>
      <p:sp>
        <p:nvSpPr>
          <p:cNvPr id="12" name="Text 7"/>
          <p:cNvSpPr/>
          <p:nvPr/>
        </p:nvSpPr>
        <p:spPr>
          <a:xfrm rot="21600000">
            <a:off x="16687800" y="7991856"/>
            <a:ext cx="6391656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通过对抗训练使通用词向量适应金融、法律等垂直领域，在特定领域相似度任务上准确率提高18-22%。</a:t>
            </a:r>
            <a:endParaRPr lang="en-US" sz="2600" dirty="0"/>
          </a:p>
        </p:txBody>
      </p:sp>
      <p:sp>
        <p:nvSpPr>
          <p:cNvPr id="13" name="Text 8"/>
          <p:cNvSpPr/>
          <p:nvPr/>
        </p:nvSpPr>
        <p:spPr>
          <a:xfrm rot="21600000">
            <a:off x="16696944" y="711403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领域适配</a:t>
            </a:r>
            <a:endParaRPr lang="en-US" sz="3900" dirty="0"/>
          </a:p>
        </p:txBody>
      </p:sp>
      <p:sp>
        <p:nvSpPr>
          <p:cNvPr id="14" name="Text 9"/>
          <p:cNvSpPr/>
          <p:nvPr/>
        </p:nvSpPr>
        <p:spPr>
          <a:xfrm rot="21600000">
            <a:off x="16696944" y="4791456"/>
            <a:ext cx="6099048" cy="18288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2000" dirty="0">
                <a:solidFill>
                  <a:srgbClr val="778BF3"/>
                </a:solidFill>
                <a:latin typeface="Rubik-MediumItalic" pitchFamily="34" charset="0"/>
                <a:ea typeface="Rubik-MediumItalic" pitchFamily="34" charset="-122"/>
                <a:cs typeface="Rubik-MediumItalic" pitchFamily="34" charset="-120"/>
              </a:rPr>
              <a:t>03</a:t>
            </a:r>
            <a:endParaRPr lang="en-US" sz="120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965960" y="1243584"/>
            <a:ext cx="9720072" cy="10789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61872" y="1591056"/>
            <a:ext cx="384048" cy="3840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2642616" y="1389888"/>
            <a:ext cx="7735824" cy="8869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5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上下文相关词向量</a:t>
            </a:r>
            <a:endParaRPr lang="en-US" sz="5800" dirty="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18860">
            <a:off x="15124176" y="9363456"/>
            <a:ext cx="2404872" cy="10058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443691">
            <a:off x="7123176" y="8887968"/>
            <a:ext cx="1499616" cy="100584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0543032" y="4114800"/>
            <a:ext cx="969264" cy="100584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9893808" y="5788152"/>
            <a:ext cx="3291840" cy="27432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12408408" y="6400800"/>
            <a:ext cx="3456432" cy="27432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4072616" y="4581144"/>
            <a:ext cx="630936" cy="100584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 rot="21600000">
            <a:off x="4663440" y="4800600"/>
            <a:ext cx="548640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BERT通过12-24层Transformer捕捉多层次语义，在词义消歧任务上准确率达92%，比静态词向量高30%。</a:t>
            </a:r>
            <a:endParaRPr lang="en-US" sz="2600" dirty="0"/>
          </a:p>
        </p:txBody>
      </p:sp>
      <p:sp>
        <p:nvSpPr>
          <p:cNvPr id="13" name="Text 2"/>
          <p:cNvSpPr/>
          <p:nvPr/>
        </p:nvSpPr>
        <p:spPr>
          <a:xfrm rot="21600000">
            <a:off x="6922008" y="393192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深层表示</a:t>
            </a:r>
            <a:endParaRPr lang="en-US" sz="3900" dirty="0"/>
          </a:p>
        </p:txBody>
      </p:sp>
      <p:sp>
        <p:nvSpPr>
          <p:cNvPr id="14" name="Text 3"/>
          <p:cNvSpPr/>
          <p:nvPr/>
        </p:nvSpPr>
        <p:spPr>
          <a:xfrm rot="21600000">
            <a:off x="1261872" y="9180576"/>
            <a:ext cx="5486400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ELMo生成基于上下文的词向量，使“苹果“在“吃苹果“和“苹果手机“中呈现不同向量表示，解决一词多义问题。</a:t>
            </a:r>
            <a:endParaRPr lang="en-US" sz="2600" dirty="0"/>
          </a:p>
        </p:txBody>
      </p:sp>
      <p:sp>
        <p:nvSpPr>
          <p:cNvPr id="15" name="Text 4"/>
          <p:cNvSpPr/>
          <p:nvPr/>
        </p:nvSpPr>
        <p:spPr>
          <a:xfrm rot="21600000">
            <a:off x="3520440" y="832104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动态特性</a:t>
            </a:r>
            <a:endParaRPr lang="en-US" sz="3900" dirty="0"/>
          </a:p>
        </p:txBody>
      </p:sp>
      <p:sp>
        <p:nvSpPr>
          <p:cNvPr id="16" name="Text 5"/>
          <p:cNvSpPr/>
          <p:nvPr/>
        </p:nvSpPr>
        <p:spPr>
          <a:xfrm rot="21600000">
            <a:off x="17638776" y="9208008"/>
            <a:ext cx="548640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在智能客服中采用动态词向量，使意图识别准确率从82%提升至89%，特别改善多义词场景表现。</a:t>
            </a:r>
            <a:endParaRPr lang="en-US" sz="2600" dirty="0"/>
          </a:p>
        </p:txBody>
      </p:sp>
      <p:sp>
        <p:nvSpPr>
          <p:cNvPr id="17" name="Text 6"/>
          <p:cNvSpPr/>
          <p:nvPr/>
        </p:nvSpPr>
        <p:spPr>
          <a:xfrm rot="21600000">
            <a:off x="17638776" y="833018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应用场景</a:t>
            </a:r>
            <a:endParaRPr lang="en-US" sz="3900" dirty="0"/>
          </a:p>
        </p:txBody>
      </p:sp>
      <p:sp>
        <p:nvSpPr>
          <p:cNvPr id="18" name="Text 7"/>
          <p:cNvSpPr/>
          <p:nvPr/>
        </p:nvSpPr>
        <p:spPr>
          <a:xfrm rot="21600000">
            <a:off x="15188184" y="5230368"/>
            <a:ext cx="548640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DistilBERT保持BERT 95%性能的同时，模型体积减小40%，推理速度提升60%，适合移动端部署。</a:t>
            </a:r>
            <a:endParaRPr lang="en-US" sz="2600" dirty="0"/>
          </a:p>
        </p:txBody>
      </p:sp>
      <p:sp>
        <p:nvSpPr>
          <p:cNvPr id="19" name="Text 8"/>
          <p:cNvSpPr/>
          <p:nvPr/>
        </p:nvSpPr>
        <p:spPr>
          <a:xfrm rot="21600000">
            <a:off x="15188184" y="437083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计算优化</a:t>
            </a:r>
            <a:endParaRPr lang="en-US" sz="3900" dirty="0"/>
          </a:p>
        </p:txBody>
      </p:sp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8028432" y="7708392"/>
            <a:ext cx="4919472" cy="3483864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 rot="21600000">
            <a:off x="8284464" y="9390888"/>
            <a:ext cx="2295144" cy="758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6000"/>
              </a:lnSpc>
              <a:buNone/>
            </a:pPr>
            <a:r>
              <a:rPr lang="en-US" sz="5000" dirty="0">
                <a:solidFill>
                  <a:srgbClr val="FFFFFF"/>
                </a:solidFill>
                <a:latin typeface="Rubik-MediumItalic" pitchFamily="34" charset="0"/>
                <a:ea typeface="Rubik-MediumItalic" pitchFamily="34" charset="-122"/>
                <a:cs typeface="Rubik-MediumItalic" pitchFamily="34" charset="-120"/>
              </a:rPr>
              <a:t>01</a:t>
            </a:r>
            <a:endParaRPr lang="en-US" sz="5000" dirty="0"/>
          </a:p>
        </p:txBody>
      </p:sp>
      <p:pic>
        <p:nvPicPr>
          <p:cNvPr id="2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0058400" y="7178040"/>
            <a:ext cx="2999232" cy="4014216"/>
          </a:xfrm>
          <a:prstGeom prst="rect">
            <a:avLst/>
          </a:prstGeom>
        </p:spPr>
      </p:pic>
      <p:sp>
        <p:nvSpPr>
          <p:cNvPr id="23" name="Text 10"/>
          <p:cNvSpPr/>
          <p:nvPr/>
        </p:nvSpPr>
        <p:spPr>
          <a:xfrm rot="21600000">
            <a:off x="10680192" y="8019288"/>
            <a:ext cx="2404872" cy="758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6000"/>
              </a:lnSpc>
              <a:buNone/>
            </a:pPr>
            <a:r>
              <a:rPr lang="en-US" sz="5000" dirty="0">
                <a:solidFill>
                  <a:srgbClr val="FFFFFF"/>
                </a:solidFill>
                <a:latin typeface="Rubik-MediumItalic" pitchFamily="34" charset="0"/>
                <a:ea typeface="Rubik-MediumItalic" pitchFamily="34" charset="-122"/>
                <a:cs typeface="Rubik-MediumItalic" pitchFamily="34" charset="-120"/>
              </a:rPr>
              <a:t>02</a:t>
            </a:r>
            <a:endParaRPr lang="en-US" sz="5000" dirty="0"/>
          </a:p>
        </p:txBody>
      </p:sp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3121640" y="7946136"/>
            <a:ext cx="2276856" cy="3236976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 rot="21600000">
            <a:off x="12664440" y="8549640"/>
            <a:ext cx="2414016" cy="758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6000"/>
              </a:lnSpc>
              <a:buNone/>
            </a:pPr>
            <a:r>
              <a:rPr lang="en-US" sz="5000" dirty="0">
                <a:solidFill>
                  <a:srgbClr val="FFFFFF"/>
                </a:solidFill>
                <a:latin typeface="Rubik-MediumItalic" pitchFamily="34" charset="0"/>
                <a:ea typeface="Rubik-MediumItalic" pitchFamily="34" charset="-122"/>
                <a:cs typeface="Rubik-MediumItalic" pitchFamily="34" charset="-120"/>
              </a:rPr>
              <a:t>03</a:t>
            </a:r>
            <a:endParaRPr lang="en-US" sz="5000" dirty="0"/>
          </a:p>
        </p:txBody>
      </p:sp>
      <p:pic>
        <p:nvPicPr>
          <p:cNvPr id="26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3231368" y="9317736"/>
            <a:ext cx="2642616" cy="1865376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 rot="21600000">
            <a:off x="13578840" y="10140696"/>
            <a:ext cx="2423160" cy="758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6000"/>
              </a:lnSpc>
              <a:buNone/>
            </a:pPr>
            <a:r>
              <a:rPr lang="en-US" sz="5000" dirty="0">
                <a:solidFill>
                  <a:srgbClr val="FFFFFF"/>
                </a:solidFill>
                <a:latin typeface="Rubik-MediumItalic" pitchFamily="34" charset="0"/>
                <a:ea typeface="Rubik-MediumItalic" pitchFamily="34" charset="-122"/>
                <a:cs typeface="Rubik-MediumItalic" pitchFamily="34" charset="-120"/>
              </a:rPr>
              <a:t>04</a:t>
            </a:r>
            <a:endParaRPr lang="en-US" sz="5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2194560" y="2002536"/>
            <a:ext cx="11064240" cy="5029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9767"/>
              </a:lnSpc>
              <a:buNone/>
            </a:pPr>
            <a:r>
              <a:rPr lang="en-US" sz="11300" dirty="0">
                <a:solidFill>
                  <a:srgbClr val="272727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引言与学习目标</a:t>
            </a:r>
            <a:endParaRPr lang="en-US" sz="11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194560" y="10122408"/>
            <a:ext cx="4937760" cy="12344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 rot="21600000">
            <a:off x="1792224" y="10213848"/>
            <a:ext cx="5870448" cy="1133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8900"/>
              </a:lnSpc>
              <a:buNone/>
            </a:pPr>
            <a:r>
              <a:rPr lang="en-US" sz="74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PART 01</a:t>
            </a:r>
            <a:endParaRPr lang="en-US" sz="7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965960" y="1243584"/>
            <a:ext cx="9720072" cy="10789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61872" y="1591056"/>
            <a:ext cx="384048" cy="3840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2642616" y="1389888"/>
            <a:ext cx="6263640" cy="8869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5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行业前沿动态</a:t>
            </a:r>
            <a:endParaRPr lang="en-US" sz="5800" dirty="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99032" y="4123944"/>
            <a:ext cx="6409944" cy="374904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 rot="21600000">
            <a:off x="1408176" y="9180576"/>
            <a:ext cx="64008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CLIP模型联合训练文本和图像向量，实现跨模态检索，在电商搜图中点击率提升35%。</a:t>
            </a:r>
            <a:endParaRPr lang="en-US" sz="2600" dirty="0"/>
          </a:p>
        </p:txBody>
      </p:sp>
      <p:sp>
        <p:nvSpPr>
          <p:cNvPr id="8" name="Text 2"/>
          <p:cNvSpPr/>
          <p:nvPr/>
        </p:nvSpPr>
        <p:spPr>
          <a:xfrm rot="21600000">
            <a:off x="2743200" y="8321040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多模态融合</a:t>
            </a:r>
            <a:endParaRPr lang="en-US" sz="390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015984" y="4123944"/>
            <a:ext cx="6409944" cy="374904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 rot="21600000">
            <a:off x="9034272" y="9180576"/>
            <a:ext cx="640080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在词向量训练中注入知识图谱关系，使“李白-诗人+科学家≈爱因斯坦“的类比准确率提高25%。</a:t>
            </a:r>
            <a:endParaRPr lang="en-US" sz="2600" dirty="0"/>
          </a:p>
        </p:txBody>
      </p:sp>
      <p:sp>
        <p:nvSpPr>
          <p:cNvPr id="11" name="Text 4"/>
          <p:cNvSpPr/>
          <p:nvPr/>
        </p:nvSpPr>
        <p:spPr>
          <a:xfrm rot="21600000">
            <a:off x="10616184" y="832104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知识增强</a:t>
            </a:r>
            <a:endParaRPr lang="en-US" sz="39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6596360" y="4123944"/>
            <a:ext cx="6400800" cy="374904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 rot="21600000">
            <a:off x="16587216" y="9180576"/>
            <a:ext cx="6409944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Prototypical Networks利用少量样本调整词向量空间，在新领域数据不足时仍保持85%+的分类准确率。</a:t>
            </a:r>
            <a:endParaRPr lang="en-US" sz="2600" dirty="0"/>
          </a:p>
        </p:txBody>
      </p:sp>
      <p:sp>
        <p:nvSpPr>
          <p:cNvPr id="14" name="Text 6"/>
          <p:cNvSpPr/>
          <p:nvPr/>
        </p:nvSpPr>
        <p:spPr>
          <a:xfrm rot="21600000">
            <a:off x="17931384" y="8321040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小样本学习</a:t>
            </a:r>
            <a:endParaRPr lang="en-US" sz="3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965960" y="1243584"/>
            <a:ext cx="9720072" cy="10789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61872" y="1591056"/>
            <a:ext cx="384048" cy="3840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2642616" y="1389888"/>
            <a:ext cx="6227064" cy="8869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5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NLP发展历程</a:t>
            </a:r>
            <a:endParaRPr lang="en-US" sz="5800" dirty="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73736" y="9235440"/>
            <a:ext cx="5193792" cy="91440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409944" y="9235440"/>
            <a:ext cx="5193792" cy="91440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2664440" y="9235440"/>
            <a:ext cx="5193792" cy="91440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734056" y="6693408"/>
            <a:ext cx="18818352" cy="91440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715768" y="11795760"/>
            <a:ext cx="18836640" cy="91440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8909792" y="9235440"/>
            <a:ext cx="5193792" cy="91440"/>
          </a:xfrm>
          <a:prstGeom prst="rect">
            <a:avLst/>
          </a:prstGeom>
        </p:spPr>
      </p:pic>
      <p:pic>
        <p:nvPicPr>
          <p:cNvPr id="12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621024" y="7452360"/>
            <a:ext cx="16696944" cy="4142232"/>
          </a:xfrm>
          <a:prstGeom prst="rect">
            <a:avLst/>
          </a:prstGeom>
        </p:spPr>
      </p:pic>
      <p:pic>
        <p:nvPicPr>
          <p:cNvPr id="13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987784" y="9692640"/>
            <a:ext cx="292608" cy="292608"/>
          </a:xfrm>
          <a:prstGeom prst="rect">
            <a:avLst/>
          </a:prstGeom>
        </p:spPr>
      </p:pic>
      <p:pic>
        <p:nvPicPr>
          <p:cNvPr id="14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2060936" y="9765792"/>
            <a:ext cx="137160" cy="137160"/>
          </a:xfrm>
          <a:prstGeom prst="rect">
            <a:avLst/>
          </a:prstGeom>
        </p:spPr>
      </p:pic>
      <p:sp>
        <p:nvSpPr>
          <p:cNvPr id="15" name="Text 1"/>
          <p:cNvSpPr/>
          <p:nvPr/>
        </p:nvSpPr>
        <p:spPr>
          <a:xfrm rot="21600000">
            <a:off x="5266944" y="6967728"/>
            <a:ext cx="1051560" cy="24688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1950s</a:t>
            </a:r>
            <a:endParaRPr lang="en-US" sz="1600" dirty="0"/>
          </a:p>
        </p:txBody>
      </p:sp>
      <p:sp>
        <p:nvSpPr>
          <p:cNvPr id="16" name="Text 2"/>
          <p:cNvSpPr/>
          <p:nvPr/>
        </p:nvSpPr>
        <p:spPr>
          <a:xfrm rot="21600000">
            <a:off x="11548872" y="6967728"/>
            <a:ext cx="1051560" cy="24688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2000s</a:t>
            </a:r>
            <a:endParaRPr lang="en-US" sz="1600" dirty="0"/>
          </a:p>
        </p:txBody>
      </p:sp>
      <p:pic>
        <p:nvPicPr>
          <p:cNvPr id="17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8187416" y="7452360"/>
            <a:ext cx="292608" cy="292608"/>
          </a:xfrm>
          <a:prstGeom prst="rect">
            <a:avLst/>
          </a:prstGeom>
        </p:spPr>
      </p:pic>
      <p:pic>
        <p:nvPicPr>
          <p:cNvPr id="18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8260568" y="7534656"/>
            <a:ext cx="137160" cy="137160"/>
          </a:xfrm>
          <a:prstGeom prst="rect">
            <a:avLst/>
          </a:prstGeom>
        </p:spPr>
      </p:pic>
      <p:sp>
        <p:nvSpPr>
          <p:cNvPr id="19" name="Text 3"/>
          <p:cNvSpPr/>
          <p:nvPr/>
        </p:nvSpPr>
        <p:spPr>
          <a:xfrm rot="21600000">
            <a:off x="17775936" y="6967728"/>
            <a:ext cx="1051560" cy="24688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2010s</a:t>
            </a:r>
            <a:endParaRPr lang="en-US" sz="1600" dirty="0"/>
          </a:p>
        </p:txBody>
      </p:sp>
      <p:sp>
        <p:nvSpPr>
          <p:cNvPr id="20" name="Text 4"/>
          <p:cNvSpPr/>
          <p:nvPr/>
        </p:nvSpPr>
        <p:spPr>
          <a:xfrm rot="21600000">
            <a:off x="10506456" y="12051792"/>
            <a:ext cx="3364992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NLP技术演进史</a:t>
            </a:r>
            <a:endParaRPr lang="en-US" sz="2800" dirty="0"/>
          </a:p>
        </p:txBody>
      </p:sp>
      <p:pic>
        <p:nvPicPr>
          <p:cNvPr id="21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5678424" y="11420856"/>
            <a:ext cx="292608" cy="292608"/>
          </a:xfrm>
          <a:prstGeom prst="rect">
            <a:avLst/>
          </a:prstGeom>
        </p:spPr>
      </p:pic>
      <p:pic>
        <p:nvPicPr>
          <p:cNvPr id="22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5751576" y="11494008"/>
            <a:ext cx="137160" cy="137160"/>
          </a:xfrm>
          <a:prstGeom prst="rect">
            <a:avLst/>
          </a:prstGeom>
        </p:spPr>
      </p:pic>
      <p:sp>
        <p:nvSpPr>
          <p:cNvPr id="23" name="Text 5"/>
          <p:cNvSpPr/>
          <p:nvPr/>
        </p:nvSpPr>
        <p:spPr>
          <a:xfrm rot="21600000">
            <a:off x="17172432" y="8915400"/>
            <a:ext cx="2286000" cy="7132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0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Word2Vec/BERT带来突破</a:t>
            </a:r>
            <a:endParaRPr lang="en-US" sz="2000" dirty="0"/>
          </a:p>
        </p:txBody>
      </p:sp>
      <p:sp>
        <p:nvSpPr>
          <p:cNvPr id="24" name="Text 6"/>
          <p:cNvSpPr/>
          <p:nvPr/>
        </p:nvSpPr>
        <p:spPr>
          <a:xfrm rot="21600000">
            <a:off x="17318736" y="8348472"/>
            <a:ext cx="1984248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778BF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深度学习</a:t>
            </a:r>
            <a:endParaRPr lang="en-US" sz="2400" dirty="0"/>
          </a:p>
        </p:txBody>
      </p:sp>
      <p:sp>
        <p:nvSpPr>
          <p:cNvPr id="25" name="Text 7"/>
          <p:cNvSpPr/>
          <p:nvPr/>
        </p:nvSpPr>
        <p:spPr>
          <a:xfrm rot="21600000">
            <a:off x="10981944" y="8348472"/>
            <a:ext cx="2286000" cy="7132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0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SVM/CRF依赖特征工程</a:t>
            </a:r>
            <a:endParaRPr lang="en-US" sz="2000" dirty="0"/>
          </a:p>
        </p:txBody>
      </p:sp>
      <p:sp>
        <p:nvSpPr>
          <p:cNvPr id="26" name="Text 8"/>
          <p:cNvSpPr/>
          <p:nvPr/>
        </p:nvSpPr>
        <p:spPr>
          <a:xfrm rot="21600000">
            <a:off x="11137392" y="7763256"/>
            <a:ext cx="1984248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778BF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统计学习</a:t>
            </a:r>
            <a:endParaRPr lang="en-US" sz="2400" dirty="0"/>
          </a:p>
        </p:txBody>
      </p:sp>
      <p:sp>
        <p:nvSpPr>
          <p:cNvPr id="27" name="Text 9"/>
          <p:cNvSpPr/>
          <p:nvPr/>
        </p:nvSpPr>
        <p:spPr>
          <a:xfrm rot="21600000">
            <a:off x="4663440" y="10085832"/>
            <a:ext cx="2286000" cy="7132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0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专家手工编写语法解析规则</a:t>
            </a:r>
            <a:endParaRPr lang="en-US" sz="2000" dirty="0"/>
          </a:p>
        </p:txBody>
      </p:sp>
      <p:sp>
        <p:nvSpPr>
          <p:cNvPr id="28" name="Text 10"/>
          <p:cNvSpPr/>
          <p:nvPr/>
        </p:nvSpPr>
        <p:spPr>
          <a:xfrm rot="21600000">
            <a:off x="4809744" y="9537192"/>
            <a:ext cx="1984248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778BF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规则系统</a:t>
            </a:r>
            <a:endParaRPr lang="en-US" sz="2400" dirty="0"/>
          </a:p>
        </p:txBody>
      </p:sp>
      <p:sp>
        <p:nvSpPr>
          <p:cNvPr id="29" name="Text 11"/>
          <p:cNvSpPr/>
          <p:nvPr/>
        </p:nvSpPr>
        <p:spPr>
          <a:xfrm rot="21600000">
            <a:off x="4169664" y="4709160"/>
            <a:ext cx="16056864" cy="12618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928"/>
              </a:lnSpc>
              <a:buNone/>
            </a:pPr>
            <a:r>
              <a:rPr lang="en-US" sz="28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NLP技术经历了从1950年代基于规则的系统，到2000年代统计机器学习方法，再到2010年后深度学习革命的三个关键发展阶段，每个阶段都推动了语言理解技术的质变。</a:t>
            </a:r>
            <a:endParaRPr lang="en-US" sz="2800" dirty="0"/>
          </a:p>
        </p:txBody>
      </p:sp>
      <p:sp>
        <p:nvSpPr>
          <p:cNvPr id="30" name="Text 12"/>
          <p:cNvSpPr/>
          <p:nvPr/>
        </p:nvSpPr>
        <p:spPr>
          <a:xfrm rot="21600000">
            <a:off x="10186416" y="3730752"/>
            <a:ext cx="4005072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42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发展三阶段</a:t>
            </a:r>
            <a:endParaRPr lang="en-US" sz="4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965960" y="1243584"/>
            <a:ext cx="9720072" cy="10789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61872" y="1591056"/>
            <a:ext cx="384048" cy="3840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2642616" y="1389888"/>
            <a:ext cx="4791456" cy="8869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5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学习目标</a:t>
            </a:r>
            <a:endParaRPr lang="en-US" sz="5800" dirty="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562856" y="4251960"/>
            <a:ext cx="3392424" cy="245059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291840" y="6757416"/>
            <a:ext cx="5916168" cy="1773936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057400" y="8586216"/>
            <a:ext cx="8394192" cy="173736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 rot="21600000">
            <a:off x="5422392" y="5742432"/>
            <a:ext cx="1655064" cy="3017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应用创新</a:t>
            </a:r>
            <a:endParaRPr lang="en-US" sz="2000" dirty="0"/>
          </a:p>
        </p:txBody>
      </p:sp>
      <p:sp>
        <p:nvSpPr>
          <p:cNvPr id="10" name="Text 2"/>
          <p:cNvSpPr/>
          <p:nvPr/>
        </p:nvSpPr>
        <p:spPr>
          <a:xfrm rot="21600000">
            <a:off x="5422392" y="7507224"/>
            <a:ext cx="1655064" cy="3017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实践能力</a:t>
            </a:r>
            <a:endParaRPr lang="en-US" sz="2000" dirty="0"/>
          </a:p>
        </p:txBody>
      </p:sp>
      <p:sp>
        <p:nvSpPr>
          <p:cNvPr id="11" name="Text 3"/>
          <p:cNvSpPr/>
          <p:nvPr/>
        </p:nvSpPr>
        <p:spPr>
          <a:xfrm rot="21600000">
            <a:off x="5422392" y="9308592"/>
            <a:ext cx="1655064" cy="3017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理论基础</a:t>
            </a:r>
            <a:endParaRPr lang="en-US" sz="2000" dirty="0"/>
          </a:p>
        </p:txBody>
      </p:sp>
      <p:sp>
        <p:nvSpPr>
          <p:cNvPr id="12" name="Text 4"/>
          <p:cNvSpPr/>
          <p:nvPr/>
        </p:nvSpPr>
        <p:spPr>
          <a:xfrm rot="21600000">
            <a:off x="8842248" y="8677656"/>
            <a:ext cx="2249424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5760"/>
              </a:lnSpc>
              <a:buNone/>
            </a:pPr>
            <a:r>
              <a:rPr lang="en-US" sz="4800" dirty="0">
                <a:solidFill>
                  <a:srgbClr val="778BF3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01</a:t>
            </a:r>
            <a:endParaRPr lang="en-US" sz="48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829800" y="9409176"/>
            <a:ext cx="1371600" cy="100584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 rot="21600000">
            <a:off x="6345936" y="5084064"/>
            <a:ext cx="2249424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5760"/>
              </a:lnSpc>
              <a:buNone/>
            </a:pPr>
            <a:r>
              <a:rPr lang="en-US" sz="4800" dirty="0">
                <a:solidFill>
                  <a:srgbClr val="778BF3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03</a:t>
            </a:r>
            <a:endParaRPr lang="en-US" sz="4800" dirty="0"/>
          </a:p>
        </p:txBody>
      </p:sp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7342632" y="5815584"/>
            <a:ext cx="1371600" cy="100584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 rot="21600000">
            <a:off x="7580376" y="6876288"/>
            <a:ext cx="2249424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5760"/>
              </a:lnSpc>
              <a:buNone/>
            </a:pPr>
            <a:r>
              <a:rPr lang="en-US" sz="4800" dirty="0">
                <a:solidFill>
                  <a:srgbClr val="778BF3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02</a:t>
            </a:r>
            <a:endParaRPr lang="en-US" sz="4800" dirty="0"/>
          </a:p>
        </p:txBody>
      </p:sp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531352" y="7580376"/>
            <a:ext cx="1371600" cy="118872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 rot="21600000">
            <a:off x="4407408" y="10835640"/>
            <a:ext cx="3666744" cy="5212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4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能力培养体系</a:t>
            </a:r>
            <a:endParaRPr lang="en-US" sz="3400" dirty="0"/>
          </a:p>
        </p:txBody>
      </p:sp>
      <p:sp>
        <p:nvSpPr>
          <p:cNvPr id="19" name="Text 8"/>
          <p:cNvSpPr/>
          <p:nvPr/>
        </p:nvSpPr>
        <p:spPr>
          <a:xfrm rot="21600000">
            <a:off x="13487400" y="7708392"/>
            <a:ext cx="943660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能够使用Gensim训练中文词向量模型，实现文本相似度计算等核心功能，完成从数据预处理到模型评估的全流程开发。</a:t>
            </a:r>
            <a:endParaRPr lang="en-US" sz="2600" dirty="0"/>
          </a:p>
        </p:txBody>
      </p:sp>
      <p:sp>
        <p:nvSpPr>
          <p:cNvPr id="20" name="Text 9"/>
          <p:cNvSpPr/>
          <p:nvPr/>
        </p:nvSpPr>
        <p:spPr>
          <a:xfrm rot="21600000">
            <a:off x="13487400" y="682142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实践能力</a:t>
            </a:r>
            <a:endParaRPr lang="en-US" sz="3900" dirty="0"/>
          </a:p>
        </p:txBody>
      </p:sp>
      <p:pic>
        <p:nvPicPr>
          <p:cNvPr id="2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2573000" y="6803136"/>
            <a:ext cx="576072" cy="576072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 rot="21600000">
            <a:off x="13478256" y="10634472"/>
            <a:ext cx="943660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具备将词向量技术适配到推荐系统、智能客服等实际场景的能力，能根据业务需求选择最优的句向量生成方案。</a:t>
            </a:r>
            <a:endParaRPr lang="en-US" sz="2600" dirty="0"/>
          </a:p>
        </p:txBody>
      </p:sp>
      <p:sp>
        <p:nvSpPr>
          <p:cNvPr id="23" name="Text 11"/>
          <p:cNvSpPr/>
          <p:nvPr/>
        </p:nvSpPr>
        <p:spPr>
          <a:xfrm rot="21600000">
            <a:off x="13478256" y="979322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应用创新</a:t>
            </a:r>
            <a:endParaRPr lang="en-US" sz="3900" dirty="0"/>
          </a:p>
        </p:txBody>
      </p:sp>
      <p:pic>
        <p:nvPicPr>
          <p:cNvPr id="24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2664440" y="9884664"/>
            <a:ext cx="365760" cy="466344"/>
          </a:xfrm>
          <a:prstGeom prst="rect">
            <a:avLst/>
          </a:prstGeom>
        </p:spPr>
      </p:pic>
      <p:sp>
        <p:nvSpPr>
          <p:cNvPr id="25" name="Text 12"/>
          <p:cNvSpPr/>
          <p:nvPr/>
        </p:nvSpPr>
        <p:spPr>
          <a:xfrm rot="21600000">
            <a:off x="13487400" y="4727448"/>
            <a:ext cx="943660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掌握词向量空间距离度量、语义组合性等数学原理，理解Word2Vec的负采样优化等关键技术细节，建立完整的分布式表示知识框架。</a:t>
            </a:r>
            <a:endParaRPr lang="en-US" sz="2600" dirty="0"/>
          </a:p>
        </p:txBody>
      </p:sp>
      <p:sp>
        <p:nvSpPr>
          <p:cNvPr id="26" name="Text 13"/>
          <p:cNvSpPr/>
          <p:nvPr/>
        </p:nvSpPr>
        <p:spPr>
          <a:xfrm rot="21600000">
            <a:off x="13487400" y="385876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知识体系</a:t>
            </a:r>
            <a:endParaRPr lang="en-US" sz="3900" dirty="0"/>
          </a:p>
        </p:txBody>
      </p:sp>
      <p:pic>
        <p:nvPicPr>
          <p:cNvPr id="27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2664440" y="3941064"/>
            <a:ext cx="393192" cy="4937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2194560" y="2121408"/>
            <a:ext cx="15215616" cy="24871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9603"/>
              </a:lnSpc>
              <a:buNone/>
            </a:pPr>
            <a:r>
              <a:rPr lang="en-US" sz="11300" dirty="0">
                <a:solidFill>
                  <a:srgbClr val="272727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词向量基础</a:t>
            </a:r>
            <a:endParaRPr lang="en-US" sz="11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194560" y="10122408"/>
            <a:ext cx="4937760" cy="12344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 rot="21600000">
            <a:off x="1792224" y="10213848"/>
            <a:ext cx="5870448" cy="1133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8900"/>
              </a:lnSpc>
              <a:buNone/>
            </a:pPr>
            <a:r>
              <a:rPr lang="en-US" sz="74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PART 02</a:t>
            </a:r>
            <a:endParaRPr lang="en-US" sz="7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965960" y="1243584"/>
            <a:ext cx="9720072" cy="10789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61872" y="1591056"/>
            <a:ext cx="384048" cy="3840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2642616" y="1389888"/>
            <a:ext cx="6995160" cy="8869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5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词语表示的演变</a:t>
            </a:r>
            <a:endParaRPr lang="en-US" sz="5800" dirty="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258568" y="3694176"/>
            <a:ext cx="7845552" cy="7845552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 rot="21600000">
            <a:off x="13066776" y="7516368"/>
            <a:ext cx="91440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独热编码和词袋模型通过二进制向量和词频统计改进表示，但仍存在维度爆炸和语义缺失等根本性问题。</a:t>
            </a:r>
            <a:endParaRPr lang="en-US" sz="2600" dirty="0"/>
          </a:p>
        </p:txBody>
      </p:sp>
      <p:sp>
        <p:nvSpPr>
          <p:cNvPr id="8" name="Text 2"/>
          <p:cNvSpPr/>
          <p:nvPr/>
        </p:nvSpPr>
        <p:spPr>
          <a:xfrm rot="21600000">
            <a:off x="13066776" y="665683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统计时代</a:t>
            </a:r>
            <a:endParaRPr lang="en-US" sz="390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371832" y="6766560"/>
            <a:ext cx="283464" cy="301752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 rot="21600000">
            <a:off x="13066776" y="4572000"/>
            <a:ext cx="91440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早期采用字母序列和词典ID表示词语，完全无法捕捉语义关系，导致系统无法理解“苹果“和“水果“之间的关联性。</a:t>
            </a:r>
            <a:endParaRPr lang="en-US" sz="2600" dirty="0"/>
          </a:p>
        </p:txBody>
      </p:sp>
      <p:sp>
        <p:nvSpPr>
          <p:cNvPr id="11" name="Text 4"/>
          <p:cNvSpPr/>
          <p:nvPr/>
        </p:nvSpPr>
        <p:spPr>
          <a:xfrm rot="21600000">
            <a:off x="13066776" y="370332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初期方法</a:t>
            </a:r>
            <a:endParaRPr lang="en-US" sz="39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371832" y="3822192"/>
            <a:ext cx="283464" cy="30175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 rot="21600000">
            <a:off x="13066776" y="10460736"/>
            <a:ext cx="91440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分布式表示将词语映射到低维连续空间，通过向量距离反映语义相似度，实现了“国王-男人+女人≈王后“的语义计算。</a:t>
            </a:r>
            <a:endParaRPr lang="en-US" sz="2600" dirty="0"/>
          </a:p>
        </p:txBody>
      </p:sp>
      <p:sp>
        <p:nvSpPr>
          <p:cNvPr id="14" name="Text 6"/>
          <p:cNvSpPr/>
          <p:nvPr/>
        </p:nvSpPr>
        <p:spPr>
          <a:xfrm rot="21600000">
            <a:off x="13066776" y="960120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现代突破</a:t>
            </a:r>
            <a:endParaRPr lang="en-US" sz="39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371832" y="9720072"/>
            <a:ext cx="283464" cy="3017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965960" y="1243584"/>
            <a:ext cx="9720072" cy="10789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61872" y="1591056"/>
            <a:ext cx="384048" cy="3840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2642616" y="1389888"/>
            <a:ext cx="6995160" cy="8869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58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独热编码的局限</a:t>
            </a:r>
            <a:endParaRPr lang="en-US" sz="5800" dirty="0"/>
          </a:p>
        </p:txBody>
      </p:sp>
      <p:sp>
        <p:nvSpPr>
          <p:cNvPr id="6" name="Text 1"/>
          <p:cNvSpPr/>
          <p:nvPr/>
        </p:nvSpPr>
        <p:spPr>
          <a:xfrm rot="21600000">
            <a:off x="4864608" y="11356848"/>
            <a:ext cx="3666744" cy="5212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4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编码方式对比</a:t>
            </a:r>
            <a:endParaRPr lang="en-US" sz="3400" dirty="0"/>
          </a:p>
        </p:txBody>
      </p:sp>
      <p:sp>
        <p:nvSpPr>
          <p:cNvPr id="7" name="Text 2"/>
          <p:cNvSpPr/>
          <p:nvPr/>
        </p:nvSpPr>
        <p:spPr>
          <a:xfrm rot="21600000">
            <a:off x="5815584" y="3767328"/>
            <a:ext cx="1316736" cy="24688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1920"/>
              </a:lnSpc>
              <a:buNone/>
            </a:pPr>
            <a:r>
              <a:rPr lang="en-US" sz="16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高效计算</a:t>
            </a:r>
            <a:endParaRPr lang="en-US" sz="16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19072" y="4169664"/>
            <a:ext cx="9893808" cy="6409944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456432" y="7324344"/>
            <a:ext cx="6428232" cy="91440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773936" y="7342632"/>
            <a:ext cx="9802368" cy="91440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 rot="21600000">
            <a:off x="5815584" y="10735056"/>
            <a:ext cx="1316736" cy="24688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1920"/>
              </a:lnSpc>
              <a:buNone/>
            </a:pPr>
            <a:r>
              <a:rPr lang="en-US" sz="16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计算昂贵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 rot="16200000">
            <a:off x="649224" y="7260336"/>
            <a:ext cx="1316736" cy="24688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1920"/>
              </a:lnSpc>
              <a:buNone/>
            </a:pPr>
            <a:r>
              <a:rPr lang="en-US" sz="16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语义模糊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 rot="5400000">
            <a:off x="10972800" y="7260336"/>
            <a:ext cx="1316736" cy="24688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1920"/>
              </a:lnSpc>
              <a:buNone/>
            </a:pPr>
            <a:r>
              <a:rPr lang="en-US" sz="16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语义精确</a:t>
            </a:r>
            <a:endParaRPr lang="en-US" sz="1600" dirty="0"/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002536" y="4398264"/>
            <a:ext cx="1892808" cy="1892808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 rot="21600000">
            <a:off x="2148840" y="5166360"/>
            <a:ext cx="1609344" cy="2926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28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传统方案</a:t>
            </a:r>
            <a:endParaRPr lang="en-US" sz="1900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4014216" y="4937760"/>
            <a:ext cx="2221992" cy="2221992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 rot="21600000">
            <a:off x="4050792" y="5852160"/>
            <a:ext cx="2157984" cy="2926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280"/>
              </a:lnSpc>
              <a:buNone/>
            </a:pPr>
            <a:r>
              <a:rPr lang="en-US" sz="1900" dirty="0">
                <a:solidFill>
                  <a:srgbClr val="778BF3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词袋模型</a:t>
            </a:r>
            <a:endParaRPr lang="en-US" sz="1900" dirty="0"/>
          </a:p>
        </p:txBody>
      </p:sp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134856" y="5330952"/>
            <a:ext cx="1892808" cy="1892808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 rot="21600000">
            <a:off x="9272016" y="6089904"/>
            <a:ext cx="1609344" cy="2926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28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理想方案</a:t>
            </a:r>
            <a:endParaRPr lang="en-US" sz="1900" dirty="0"/>
          </a:p>
        </p:txBody>
      </p:sp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6821424" y="4462272"/>
            <a:ext cx="2221992" cy="2221992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 rot="21600000">
            <a:off x="6848856" y="5330952"/>
            <a:ext cx="2157984" cy="2926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280"/>
              </a:lnSpc>
              <a:buNone/>
            </a:pPr>
            <a:r>
              <a:rPr lang="en-US" sz="1900" dirty="0">
                <a:solidFill>
                  <a:srgbClr val="778BF3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分布式表示</a:t>
            </a:r>
            <a:endParaRPr lang="en-US" sz="1900" dirty="0"/>
          </a:p>
        </p:txBody>
      </p:sp>
      <p:pic>
        <p:nvPicPr>
          <p:cNvPr id="2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4462272" y="7580376"/>
            <a:ext cx="1892808" cy="1892808"/>
          </a:xfrm>
          <a:prstGeom prst="rect">
            <a:avLst/>
          </a:prstGeom>
        </p:spPr>
      </p:pic>
      <p:sp>
        <p:nvSpPr>
          <p:cNvPr id="23" name="Text 10"/>
          <p:cNvSpPr/>
          <p:nvPr/>
        </p:nvSpPr>
        <p:spPr>
          <a:xfrm rot="21600000">
            <a:off x="4599432" y="8339328"/>
            <a:ext cx="1609344" cy="2926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28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淘汰方案</a:t>
            </a:r>
            <a:endParaRPr lang="en-US" sz="1900" dirty="0"/>
          </a:p>
        </p:txBody>
      </p:sp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2221992" y="8119872"/>
            <a:ext cx="2221992" cy="2221992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 rot="21600000">
            <a:off x="2249424" y="8979408"/>
            <a:ext cx="2157984" cy="2926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280"/>
              </a:lnSpc>
              <a:buNone/>
            </a:pPr>
            <a:r>
              <a:rPr lang="en-US" sz="1900" dirty="0">
                <a:solidFill>
                  <a:srgbClr val="778BF3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词典索引</a:t>
            </a:r>
            <a:endParaRPr lang="en-US" sz="1900" dirty="0"/>
          </a:p>
        </p:txBody>
      </p:sp>
      <p:pic>
        <p:nvPicPr>
          <p:cNvPr id="26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6976872" y="8449056"/>
            <a:ext cx="1892808" cy="1892808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 rot="21600000">
            <a:off x="7114032" y="9208008"/>
            <a:ext cx="1609344" cy="2926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28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过渡方案</a:t>
            </a:r>
            <a:endParaRPr lang="en-US" sz="1900" dirty="0"/>
          </a:p>
        </p:txBody>
      </p:sp>
      <p:pic>
        <p:nvPicPr>
          <p:cNvPr id="28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878824" y="7580376"/>
            <a:ext cx="2221992" cy="2221992"/>
          </a:xfrm>
          <a:prstGeom prst="rect">
            <a:avLst/>
          </a:prstGeom>
        </p:spPr>
      </p:pic>
      <p:sp>
        <p:nvSpPr>
          <p:cNvPr id="29" name="Text 13"/>
          <p:cNvSpPr/>
          <p:nvPr/>
        </p:nvSpPr>
        <p:spPr>
          <a:xfrm rot="21600000">
            <a:off x="8906256" y="8439912"/>
            <a:ext cx="2157984" cy="2926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280"/>
              </a:lnSpc>
              <a:buNone/>
            </a:pPr>
            <a:r>
              <a:rPr lang="en-US" sz="1900" dirty="0">
                <a:solidFill>
                  <a:srgbClr val="778BF3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独热编码</a:t>
            </a:r>
            <a:endParaRPr lang="en-US" sz="1900" dirty="0"/>
          </a:p>
        </p:txBody>
      </p:sp>
      <p:sp>
        <p:nvSpPr>
          <p:cNvPr id="30" name="Text 14"/>
          <p:cNvSpPr/>
          <p:nvPr/>
        </p:nvSpPr>
        <p:spPr>
          <a:xfrm rot="21600000">
            <a:off x="12417552" y="9308592"/>
            <a:ext cx="4809744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新词出现必须扩展向量维度，无法通过已有词向量推导未登录词的表示，缺乏扩展灵活性。</a:t>
            </a:r>
            <a:endParaRPr lang="en-US" sz="2600" dirty="0"/>
          </a:p>
        </p:txBody>
      </p:sp>
      <p:sp>
        <p:nvSpPr>
          <p:cNvPr id="31" name="Text 15"/>
          <p:cNvSpPr/>
          <p:nvPr/>
        </p:nvSpPr>
        <p:spPr>
          <a:xfrm rot="21600000">
            <a:off x="12417552" y="843991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泛化缺陷</a:t>
            </a:r>
            <a:endParaRPr lang="en-US" sz="3900" dirty="0"/>
          </a:p>
        </p:txBody>
      </p:sp>
      <p:sp>
        <p:nvSpPr>
          <p:cNvPr id="32" name="Text 16"/>
          <p:cNvSpPr/>
          <p:nvPr/>
        </p:nvSpPr>
        <p:spPr>
          <a:xfrm rot="21600000">
            <a:off x="18214848" y="9308592"/>
            <a:ext cx="4809744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每个向量仅含一个有效元素，99.99%的空间存储零值，造成巨大的存储资源浪费。</a:t>
            </a:r>
            <a:endParaRPr lang="en-US" sz="2600" dirty="0"/>
          </a:p>
        </p:txBody>
      </p:sp>
      <p:sp>
        <p:nvSpPr>
          <p:cNvPr id="33" name="Text 17"/>
          <p:cNvSpPr/>
          <p:nvPr/>
        </p:nvSpPr>
        <p:spPr>
          <a:xfrm rot="21600000">
            <a:off x="18214848" y="843991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信息冗余</a:t>
            </a:r>
            <a:endParaRPr lang="en-US" sz="3900" dirty="0"/>
          </a:p>
        </p:txBody>
      </p:sp>
      <p:sp>
        <p:nvSpPr>
          <p:cNvPr id="34" name="Text 18"/>
          <p:cNvSpPr/>
          <p:nvPr/>
        </p:nvSpPr>
        <p:spPr>
          <a:xfrm rot="21600000">
            <a:off x="12417552" y="4937760"/>
            <a:ext cx="4873752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10万词规模的词典需要10万维向量表示，导致存储和计算资源呈指数级增长，实际应用中难以承受。</a:t>
            </a:r>
            <a:endParaRPr lang="en-US" sz="2600" dirty="0"/>
          </a:p>
        </p:txBody>
      </p:sp>
      <p:sp>
        <p:nvSpPr>
          <p:cNvPr id="35" name="Text 19"/>
          <p:cNvSpPr/>
          <p:nvPr/>
        </p:nvSpPr>
        <p:spPr>
          <a:xfrm rot="21600000">
            <a:off x="12417552" y="407822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维度灾难</a:t>
            </a:r>
            <a:endParaRPr lang="en-US" sz="3900" dirty="0"/>
          </a:p>
        </p:txBody>
      </p:sp>
      <p:sp>
        <p:nvSpPr>
          <p:cNvPr id="36" name="Text 20"/>
          <p:cNvSpPr/>
          <p:nvPr/>
        </p:nvSpPr>
        <p:spPr>
          <a:xfrm rot="21600000">
            <a:off x="18214848" y="4937760"/>
            <a:ext cx="4873752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272727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任意两个词向量的点积恒为零，无法区分“手机“与“电话“的语义相似性，严重制约语义理解。</a:t>
            </a:r>
            <a:endParaRPr lang="en-US" sz="2600" dirty="0"/>
          </a:p>
        </p:txBody>
      </p:sp>
      <p:sp>
        <p:nvSpPr>
          <p:cNvPr id="37" name="Text 21"/>
          <p:cNvSpPr/>
          <p:nvPr/>
        </p:nvSpPr>
        <p:spPr>
          <a:xfrm rot="21600000">
            <a:off x="18214848" y="407822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272727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语义隔离</a:t>
            </a:r>
            <a:endParaRPr lang="en-US" sz="3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2194559" y="2002536"/>
            <a:ext cx="15021385" cy="5029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9767"/>
              </a:lnSpc>
              <a:buNone/>
            </a:pPr>
            <a:r>
              <a:rPr lang="en-US" sz="11300" dirty="0">
                <a:solidFill>
                  <a:srgbClr val="272727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Word2Vec深度解析</a:t>
            </a:r>
            <a:endParaRPr lang="en-US" sz="11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194560" y="10122408"/>
            <a:ext cx="4937760" cy="12344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 rot="21600000">
            <a:off x="1792224" y="10213848"/>
            <a:ext cx="5870448" cy="1133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8900"/>
              </a:lnSpc>
              <a:buNone/>
            </a:pPr>
            <a:r>
              <a:rPr lang="en-US" sz="74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PART 03</a:t>
            </a:r>
            <a:endParaRPr lang="en-US" sz="7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929</Words>
  <Application>Microsoft Office PowerPoint</Application>
  <PresentationFormat>自定义</PresentationFormat>
  <Paragraphs>282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Rubik-Medium</vt:lpstr>
      <vt:lpstr>SourceHanSansCN-Medium</vt:lpstr>
      <vt:lpstr>SourceHanSansCN-Regular</vt:lpstr>
      <vt:lpstr>Rubik-MediumItalic</vt:lpstr>
      <vt:lpstr>SourceHanSansCN-Normal</vt:lpstr>
      <vt:lpstr>Arial</vt:lpstr>
      <vt:lpstr>NotoSansSC-Bold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t75546</cp:lastModifiedBy>
  <cp:revision>4</cp:revision>
  <dcterms:created xsi:type="dcterms:W3CDTF">2025-08-03T14:28:38Z</dcterms:created>
  <dcterms:modified xsi:type="dcterms:W3CDTF">2025-08-03T15:47:45Z</dcterms:modified>
</cp:coreProperties>
</file>